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3" r:id="rId5"/>
    <p:sldMasterId id="2147483693" r:id="rId6"/>
    <p:sldMasterId id="2147483703" r:id="rId7"/>
  </p:sldMasterIdLst>
  <p:notesMasterIdLst>
    <p:notesMasterId r:id="rId16"/>
  </p:notesMasterIdLst>
  <p:sldIdLst>
    <p:sldId id="895" r:id="rId8"/>
    <p:sldId id="902" r:id="rId9"/>
    <p:sldId id="4091" r:id="rId10"/>
    <p:sldId id="4092" r:id="rId11"/>
    <p:sldId id="4093" r:id="rId12"/>
    <p:sldId id="4094" r:id="rId13"/>
    <p:sldId id="4096" r:id="rId14"/>
    <p:sldId id="4095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7531CC-2D3D-BCFE-2559-F7D760EA1987}" name="Robotham, Michael - FPAC-NRCS, DC" initials="MR" userId="S::michael.robotham@usda.gov::ebdb4764-b8b5-46eb-b99b-e61ab3e2051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7A165D-D142-458B-A563-73E95DCD8A31}" v="31" dt="2026-07-21T15:48:47.3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364" autoAdjust="0"/>
  </p:normalViewPr>
  <p:slideViewPr>
    <p:cSldViewPr snapToGrid="0">
      <p:cViewPr varScale="1">
        <p:scale>
          <a:sx n="108" d="100"/>
          <a:sy n="108" d="100"/>
        </p:scale>
        <p:origin x="126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it, Diane - FPAC-FBC, RI" userId="c60f2d8b-d13b-4f26-8931-92cd6568841f" providerId="ADAL" clId="{3EAF36FE-859F-4B2A-A53C-33C20E3BE8F3}"/>
    <pc:docChg chg="undo custSel modSld">
      <pc:chgData name="Petit, Diane - FPAC-FBC, RI" userId="c60f2d8b-d13b-4f26-8931-92cd6568841f" providerId="ADAL" clId="{3EAF36FE-859F-4B2A-A53C-33C20E3BE8F3}" dt="2026-07-21T15:48:47.323" v="59" actId="13244"/>
      <pc:docMkLst>
        <pc:docMk/>
      </pc:docMkLst>
      <pc:sldChg chg="modSp mod">
        <pc:chgData name="Petit, Diane - FPAC-FBC, RI" userId="c60f2d8b-d13b-4f26-8931-92cd6568841f" providerId="ADAL" clId="{3EAF36FE-859F-4B2A-A53C-33C20E3BE8F3}" dt="2026-07-21T15:48:19.040" v="58" actId="13244"/>
        <pc:sldMkLst>
          <pc:docMk/>
          <pc:sldMk cId="2553678455" sldId="895"/>
        </pc:sldMkLst>
        <pc:spChg chg="mod">
          <ac:chgData name="Petit, Diane - FPAC-FBC, RI" userId="c60f2d8b-d13b-4f26-8931-92cd6568841f" providerId="ADAL" clId="{3EAF36FE-859F-4B2A-A53C-33C20E3BE8F3}" dt="2026-07-21T15:45:41.084" v="21" actId="33553"/>
          <ac:spMkLst>
            <pc:docMk/>
            <pc:sldMk cId="2553678455" sldId="895"/>
            <ac:spMk id="2" creationId="{C4F3D903-6139-A409-84BC-E1268107C632}"/>
          </ac:spMkLst>
        </pc:spChg>
        <pc:picChg chg="mod">
          <ac:chgData name="Petit, Diane - FPAC-FBC, RI" userId="c60f2d8b-d13b-4f26-8931-92cd6568841f" providerId="ADAL" clId="{3EAF36FE-859F-4B2A-A53C-33C20E3BE8F3}" dt="2026-07-21T15:48:08.376" v="57" actId="13244"/>
          <ac:picMkLst>
            <pc:docMk/>
            <pc:sldMk cId="2553678455" sldId="895"/>
            <ac:picMk id="19" creationId="{1847F248-D9A0-47FA-9E94-132ACA274ADE}"/>
          </ac:picMkLst>
        </pc:picChg>
        <pc:picChg chg="mod">
          <ac:chgData name="Petit, Diane - FPAC-FBC, RI" userId="c60f2d8b-d13b-4f26-8931-92cd6568841f" providerId="ADAL" clId="{3EAF36FE-859F-4B2A-A53C-33C20E3BE8F3}" dt="2026-07-21T15:44:20.511" v="10" actId="962"/>
          <ac:picMkLst>
            <pc:docMk/>
            <pc:sldMk cId="2553678455" sldId="895"/>
            <ac:picMk id="23" creationId="{E0B861E4-57C7-89A6-B0A1-20BD33F698AB}"/>
          </ac:picMkLst>
        </pc:picChg>
        <pc:picChg chg="mod">
          <ac:chgData name="Petit, Diane - FPAC-FBC, RI" userId="c60f2d8b-d13b-4f26-8931-92cd6568841f" providerId="ADAL" clId="{3EAF36FE-859F-4B2A-A53C-33C20E3BE8F3}" dt="2026-07-21T15:48:19.040" v="58" actId="13244"/>
          <ac:picMkLst>
            <pc:docMk/>
            <pc:sldMk cId="2553678455" sldId="895"/>
            <ac:picMk id="27" creationId="{CD4FE062-BAD3-ECDE-5815-CDB1597A9D43}"/>
          </ac:picMkLst>
        </pc:picChg>
      </pc:sldChg>
      <pc:sldChg chg="modSp mod">
        <pc:chgData name="Petit, Diane - FPAC-FBC, RI" userId="c60f2d8b-d13b-4f26-8931-92cd6568841f" providerId="ADAL" clId="{3EAF36FE-859F-4B2A-A53C-33C20E3BE8F3}" dt="2026-07-21T15:45:48.526" v="22" actId="33553"/>
        <pc:sldMkLst>
          <pc:docMk/>
          <pc:sldMk cId="539771355" sldId="902"/>
        </pc:sldMkLst>
        <pc:spChg chg="mod">
          <ac:chgData name="Petit, Diane - FPAC-FBC, RI" userId="c60f2d8b-d13b-4f26-8931-92cd6568841f" providerId="ADAL" clId="{3EAF36FE-859F-4B2A-A53C-33C20E3BE8F3}" dt="2026-07-21T15:45:48.526" v="22" actId="33553"/>
          <ac:spMkLst>
            <pc:docMk/>
            <pc:sldMk cId="539771355" sldId="902"/>
            <ac:spMk id="2" creationId="{BB03C93E-04F5-9B4E-B927-A316B2203ABC}"/>
          </ac:spMkLst>
        </pc:spChg>
        <pc:spChg chg="mod">
          <ac:chgData name="Petit, Diane - FPAC-FBC, RI" userId="c60f2d8b-d13b-4f26-8931-92cd6568841f" providerId="ADAL" clId="{3EAF36FE-859F-4B2A-A53C-33C20E3BE8F3}" dt="2026-07-21T15:45:00.129" v="13" actId="962"/>
          <ac:spMkLst>
            <pc:docMk/>
            <pc:sldMk cId="539771355" sldId="902"/>
            <ac:spMk id="5" creationId="{3D78859E-292D-1178-18E9-B8768B6165CD}"/>
          </ac:spMkLst>
        </pc:spChg>
        <pc:graphicFrameChg chg="modGraphic">
          <ac:chgData name="Petit, Diane - FPAC-FBC, RI" userId="c60f2d8b-d13b-4f26-8931-92cd6568841f" providerId="ADAL" clId="{3EAF36FE-859F-4B2A-A53C-33C20E3BE8F3}" dt="2026-07-21T15:42:08.712" v="4" actId="207"/>
          <ac:graphicFrameMkLst>
            <pc:docMk/>
            <pc:sldMk cId="539771355" sldId="902"/>
            <ac:graphicFrameMk id="4" creationId="{D75BB46F-1E58-754F-10C5-9F906F406DB1}"/>
          </ac:graphicFrameMkLst>
        </pc:graphicFrameChg>
      </pc:sldChg>
      <pc:sldChg chg="modSp mod">
        <pc:chgData name="Petit, Diane - FPAC-FBC, RI" userId="c60f2d8b-d13b-4f26-8931-92cd6568841f" providerId="ADAL" clId="{3EAF36FE-859F-4B2A-A53C-33C20E3BE8F3}" dt="2026-07-21T15:46:56.684" v="42" actId="14100"/>
        <pc:sldMkLst>
          <pc:docMk/>
          <pc:sldMk cId="3425641185" sldId="4091"/>
        </pc:sldMkLst>
        <pc:spChg chg="mod">
          <ac:chgData name="Petit, Diane - FPAC-FBC, RI" userId="c60f2d8b-d13b-4f26-8931-92cd6568841f" providerId="ADAL" clId="{3EAF36FE-859F-4B2A-A53C-33C20E3BE8F3}" dt="2026-07-21T15:46:56.684" v="42" actId="14100"/>
          <ac:spMkLst>
            <pc:docMk/>
            <pc:sldMk cId="3425641185" sldId="4091"/>
            <ac:spMk id="2" creationId="{8592977B-A719-A092-2BD2-AEAB162161DA}"/>
          </ac:spMkLst>
        </pc:spChg>
        <pc:spChg chg="mod">
          <ac:chgData name="Petit, Diane - FPAC-FBC, RI" userId="c60f2d8b-d13b-4f26-8931-92cd6568841f" providerId="ADAL" clId="{3EAF36FE-859F-4B2A-A53C-33C20E3BE8F3}" dt="2026-07-21T15:45:01.305" v="14" actId="962"/>
          <ac:spMkLst>
            <pc:docMk/>
            <pc:sldMk cId="3425641185" sldId="4091"/>
            <ac:spMk id="5" creationId="{A4FD67BF-F254-D70E-E822-F6BAB3CA052C}"/>
          </ac:spMkLst>
        </pc:spChg>
        <pc:graphicFrameChg chg="modGraphic">
          <ac:chgData name="Petit, Diane - FPAC-FBC, RI" userId="c60f2d8b-d13b-4f26-8931-92cd6568841f" providerId="ADAL" clId="{3EAF36FE-859F-4B2A-A53C-33C20E3BE8F3}" dt="2026-07-21T15:42:17.650" v="5" actId="207"/>
          <ac:graphicFrameMkLst>
            <pc:docMk/>
            <pc:sldMk cId="3425641185" sldId="4091"/>
            <ac:graphicFrameMk id="4" creationId="{7387B528-8D85-884A-CE9A-E95648A6B5E8}"/>
          </ac:graphicFrameMkLst>
        </pc:graphicFrameChg>
      </pc:sldChg>
      <pc:sldChg chg="modSp mod">
        <pc:chgData name="Petit, Diane - FPAC-FBC, RI" userId="c60f2d8b-d13b-4f26-8931-92cd6568841f" providerId="ADAL" clId="{3EAF36FE-859F-4B2A-A53C-33C20E3BE8F3}" dt="2026-07-21T15:45:57.103" v="24" actId="33553"/>
        <pc:sldMkLst>
          <pc:docMk/>
          <pc:sldMk cId="2324523131" sldId="4092"/>
        </pc:sldMkLst>
        <pc:spChg chg="mod">
          <ac:chgData name="Petit, Diane - FPAC-FBC, RI" userId="c60f2d8b-d13b-4f26-8931-92cd6568841f" providerId="ADAL" clId="{3EAF36FE-859F-4B2A-A53C-33C20E3BE8F3}" dt="2026-07-21T15:45:57.103" v="24" actId="33553"/>
          <ac:spMkLst>
            <pc:docMk/>
            <pc:sldMk cId="2324523131" sldId="4092"/>
            <ac:spMk id="2" creationId="{C7DA347E-52BE-89DC-65D6-3128ED40F22E}"/>
          </ac:spMkLst>
        </pc:spChg>
        <pc:spChg chg="mod">
          <ac:chgData name="Petit, Diane - FPAC-FBC, RI" userId="c60f2d8b-d13b-4f26-8931-92cd6568841f" providerId="ADAL" clId="{3EAF36FE-859F-4B2A-A53C-33C20E3BE8F3}" dt="2026-07-21T15:45:02.164" v="15" actId="962"/>
          <ac:spMkLst>
            <pc:docMk/>
            <pc:sldMk cId="2324523131" sldId="4092"/>
            <ac:spMk id="5" creationId="{65C5D1DD-D72E-34A7-FB96-F857A298E81A}"/>
          </ac:spMkLst>
        </pc:spChg>
      </pc:sldChg>
      <pc:sldChg chg="modSp mod">
        <pc:chgData name="Petit, Diane - FPAC-FBC, RI" userId="c60f2d8b-d13b-4f26-8931-92cd6568841f" providerId="ADAL" clId="{3EAF36FE-859F-4B2A-A53C-33C20E3BE8F3}" dt="2026-07-21T15:45:59.856" v="25" actId="33553"/>
        <pc:sldMkLst>
          <pc:docMk/>
          <pc:sldMk cId="2956694928" sldId="4093"/>
        </pc:sldMkLst>
        <pc:spChg chg="mod">
          <ac:chgData name="Petit, Diane - FPAC-FBC, RI" userId="c60f2d8b-d13b-4f26-8931-92cd6568841f" providerId="ADAL" clId="{3EAF36FE-859F-4B2A-A53C-33C20E3BE8F3}" dt="2026-07-21T15:45:59.856" v="25" actId="33553"/>
          <ac:spMkLst>
            <pc:docMk/>
            <pc:sldMk cId="2956694928" sldId="4093"/>
            <ac:spMk id="2" creationId="{C2F1DB14-C0A6-A16B-9449-3E48F6E73586}"/>
          </ac:spMkLst>
        </pc:spChg>
        <pc:spChg chg="mod">
          <ac:chgData name="Petit, Diane - FPAC-FBC, RI" userId="c60f2d8b-d13b-4f26-8931-92cd6568841f" providerId="ADAL" clId="{3EAF36FE-859F-4B2A-A53C-33C20E3BE8F3}" dt="2026-07-21T15:45:03.217" v="16" actId="962"/>
          <ac:spMkLst>
            <pc:docMk/>
            <pc:sldMk cId="2956694928" sldId="4093"/>
            <ac:spMk id="5" creationId="{D4D2B541-5B0C-13C2-819D-E747AABAD47D}"/>
          </ac:spMkLst>
        </pc:spChg>
      </pc:sldChg>
      <pc:sldChg chg="modSp mod">
        <pc:chgData name="Petit, Diane - FPAC-FBC, RI" userId="c60f2d8b-d13b-4f26-8931-92cd6568841f" providerId="ADAL" clId="{3EAF36FE-859F-4B2A-A53C-33C20E3BE8F3}" dt="2026-07-21T15:47:28.819" v="56" actId="14100"/>
        <pc:sldMkLst>
          <pc:docMk/>
          <pc:sldMk cId="3248146254" sldId="4094"/>
        </pc:sldMkLst>
        <pc:spChg chg="mod">
          <ac:chgData name="Petit, Diane - FPAC-FBC, RI" userId="c60f2d8b-d13b-4f26-8931-92cd6568841f" providerId="ADAL" clId="{3EAF36FE-859F-4B2A-A53C-33C20E3BE8F3}" dt="2026-07-21T15:47:28.819" v="56" actId="14100"/>
          <ac:spMkLst>
            <pc:docMk/>
            <pc:sldMk cId="3248146254" sldId="4094"/>
            <ac:spMk id="2" creationId="{044917F2-6F25-1AC6-50FF-6EFDB28DFC89}"/>
          </ac:spMkLst>
        </pc:spChg>
        <pc:spChg chg="mod">
          <ac:chgData name="Petit, Diane - FPAC-FBC, RI" userId="c60f2d8b-d13b-4f26-8931-92cd6568841f" providerId="ADAL" clId="{3EAF36FE-859F-4B2A-A53C-33C20E3BE8F3}" dt="2026-07-21T15:45:04.221" v="17" actId="962"/>
          <ac:spMkLst>
            <pc:docMk/>
            <pc:sldMk cId="3248146254" sldId="4094"/>
            <ac:spMk id="5" creationId="{3C9626D6-FDA7-07FB-6B2E-B77ADDB17D5F}"/>
          </ac:spMkLst>
        </pc:spChg>
        <pc:graphicFrameChg chg="modGraphic">
          <ac:chgData name="Petit, Diane - FPAC-FBC, RI" userId="c60f2d8b-d13b-4f26-8931-92cd6568841f" providerId="ADAL" clId="{3EAF36FE-859F-4B2A-A53C-33C20E3BE8F3}" dt="2026-07-21T15:42:28.410" v="6" actId="207"/>
          <ac:graphicFrameMkLst>
            <pc:docMk/>
            <pc:sldMk cId="3248146254" sldId="4094"/>
            <ac:graphicFrameMk id="4" creationId="{925AADD4-32E1-242C-2CCA-89010FE7AEEB}"/>
          </ac:graphicFrameMkLst>
        </pc:graphicFrameChg>
      </pc:sldChg>
      <pc:sldChg chg="modSp mod">
        <pc:chgData name="Petit, Diane - FPAC-FBC, RI" userId="c60f2d8b-d13b-4f26-8931-92cd6568841f" providerId="ADAL" clId="{3EAF36FE-859F-4B2A-A53C-33C20E3BE8F3}" dt="2026-07-21T15:48:47.323" v="59" actId="13244"/>
        <pc:sldMkLst>
          <pc:docMk/>
          <pc:sldMk cId="2445586196" sldId="4095"/>
        </pc:sldMkLst>
        <pc:spChg chg="mod">
          <ac:chgData name="Petit, Diane - FPAC-FBC, RI" userId="c60f2d8b-d13b-4f26-8931-92cd6568841f" providerId="ADAL" clId="{3EAF36FE-859F-4B2A-A53C-33C20E3BE8F3}" dt="2026-07-21T15:48:47.323" v="59" actId="13244"/>
          <ac:spMkLst>
            <pc:docMk/>
            <pc:sldMk cId="2445586196" sldId="4095"/>
            <ac:spMk id="5" creationId="{9E8D51E0-F227-4BEB-5F13-0C5CB5357C6D}"/>
          </ac:spMkLst>
        </pc:spChg>
        <pc:picChg chg="mod">
          <ac:chgData name="Petit, Diane - FPAC-FBC, RI" userId="c60f2d8b-d13b-4f26-8931-92cd6568841f" providerId="ADAL" clId="{3EAF36FE-859F-4B2A-A53C-33C20E3BE8F3}" dt="2026-07-21T15:45:31.227" v="20" actId="962"/>
          <ac:picMkLst>
            <pc:docMk/>
            <pc:sldMk cId="2445586196" sldId="4095"/>
            <ac:picMk id="3" creationId="{783BAEC9-0228-A0AA-CACC-2C01090A5792}"/>
          </ac:picMkLst>
        </pc:picChg>
      </pc:sldChg>
      <pc:sldChg chg="modSp mod">
        <pc:chgData name="Petit, Diane - FPAC-FBC, RI" userId="c60f2d8b-d13b-4f26-8931-92cd6568841f" providerId="ADAL" clId="{3EAF36FE-859F-4B2A-A53C-33C20E3BE8F3}" dt="2026-07-21T15:46:06.203" v="27" actId="33553"/>
        <pc:sldMkLst>
          <pc:docMk/>
          <pc:sldMk cId="4159532779" sldId="4096"/>
        </pc:sldMkLst>
        <pc:spChg chg="mod">
          <ac:chgData name="Petit, Diane - FPAC-FBC, RI" userId="c60f2d8b-d13b-4f26-8931-92cd6568841f" providerId="ADAL" clId="{3EAF36FE-859F-4B2A-A53C-33C20E3BE8F3}" dt="2026-07-21T15:46:06.203" v="27" actId="33553"/>
          <ac:spMkLst>
            <pc:docMk/>
            <pc:sldMk cId="4159532779" sldId="4096"/>
            <ac:spMk id="2" creationId="{FCB32DF5-69CC-3372-0207-AECD57EF9803}"/>
          </ac:spMkLst>
        </pc:spChg>
        <pc:picChg chg="mod">
          <ac:chgData name="Petit, Diane - FPAC-FBC, RI" userId="c60f2d8b-d13b-4f26-8931-92cd6568841f" providerId="ADAL" clId="{3EAF36FE-859F-4B2A-A53C-33C20E3BE8F3}" dt="2026-07-21T15:45:27.342" v="19" actId="962"/>
          <ac:picMkLst>
            <pc:docMk/>
            <pc:sldMk cId="4159532779" sldId="4096"/>
            <ac:picMk id="4" creationId="{B14C449B-58D2-197F-9548-B83D8C504ED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176A6-31F1-49DE-8FE6-EF15B081DB5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B2325-C61F-44FA-A29B-1B99C1865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6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ash fraction of biochar contains mineral carbonates and oxides that can react in soil to increase pH, provide nutrients to plants, and bind metals and phosphorus.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B2325-C61F-44FA-A29B-1B99C18652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13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Lower H:C ratios generally correspond to stronger bonds between carbon atoms, reducing susceptibility to microbial and chemical decomposition,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B2325-C61F-44FA-A29B-1B99C18652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98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AD0AA8-E444-47EF-89E5-736BB9B92D2D}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7CE488-345B-4087-B356-7841365FD68C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A83115-0EE0-4DD7-9EE2-BAE89C704D0C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266056-6F28-4FC4-A607-F9B804CA0388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255713"/>
            <a:ext cx="4524375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271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8" y="1255714"/>
            <a:ext cx="2153952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284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89B2D9-B0F5-4CEB-8BA0-950F9B84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D9A527-BAED-61BF-6E91-7A7A549C0D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7197" y="1685125"/>
            <a:ext cx="4121512" cy="1810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6262340B-7AE3-4D09-8B54-07D54060CA4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6573" y="5592249"/>
            <a:ext cx="8437100" cy="4756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025" b="1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Authors/Presenters &amp; Contact Info</a:t>
            </a:r>
          </a:p>
        </p:txBody>
      </p:sp>
    </p:spTree>
    <p:extLst>
      <p:ext uri="{BB962C8B-B14F-4D97-AF65-F5344CB8AC3E}">
        <p14:creationId xmlns:p14="http://schemas.microsoft.com/office/powerpoint/2010/main" val="2727178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08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82093" y="914400"/>
            <a:ext cx="1733309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60155-703B-836F-6108-5BC2E11B03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198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82093" y="914399"/>
            <a:ext cx="1733309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3615164"/>
            <a:ext cx="1733309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3" y="3615164"/>
            <a:ext cx="1733309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325A6-7B98-FADE-D434-B6A2DB8AD5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77190" y="1627632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699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1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0" y="914402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2717079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82090" y="2713661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4523170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82090" y="4524877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B9254-8570-FDC7-4F0A-578AD5E8027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158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97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499098EA-6AF8-6832-2A05-891F678E3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Header </a:t>
            </a:r>
          </a:p>
        </p:txBody>
      </p:sp>
    </p:spTree>
    <p:extLst>
      <p:ext uri="{BB962C8B-B14F-4D97-AF65-F5344CB8AC3E}">
        <p14:creationId xmlns:p14="http://schemas.microsoft.com/office/powerpoint/2010/main" val="2381244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58032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AD0AA8-E444-47EF-89E5-736BB9B92D2D}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7CE488-345B-4087-B356-7841365FD68C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A83115-0EE0-4DD7-9EE2-BAE89C704D0C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266056-6F28-4FC4-A607-F9B804CA0388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255713"/>
            <a:ext cx="4524375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271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8" y="1255714"/>
            <a:ext cx="2153952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284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89B2D9-B0F5-4CEB-8BA0-950F9B84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D9A527-BAED-61BF-6E91-7A7A549C0D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7197" y="1685125"/>
            <a:ext cx="4121512" cy="1810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6262340B-7AE3-4D09-8B54-07D54060CA4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6573" y="5592249"/>
            <a:ext cx="8437100" cy="4756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025" b="1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Authors/Presenters &amp; Contact Info</a:t>
            </a:r>
          </a:p>
        </p:txBody>
      </p:sp>
    </p:spTree>
    <p:extLst>
      <p:ext uri="{BB962C8B-B14F-4D97-AF65-F5344CB8AC3E}">
        <p14:creationId xmlns:p14="http://schemas.microsoft.com/office/powerpoint/2010/main" val="13601140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41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82093" y="914400"/>
            <a:ext cx="1733309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60155-703B-836F-6108-5BC2E11B03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393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70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82093" y="914399"/>
            <a:ext cx="1733309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3615164"/>
            <a:ext cx="1733309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3" y="3615164"/>
            <a:ext cx="1733309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325A6-7B98-FADE-D434-B6A2DB8AD5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77190" y="1627632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120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1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0" y="914402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2717079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82090" y="2713661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4523170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82090" y="4524877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B9254-8570-FDC7-4F0A-578AD5E8027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3344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4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499098EA-6AF8-6832-2A05-891F678E3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Header </a:t>
            </a:r>
          </a:p>
        </p:txBody>
      </p:sp>
    </p:spTree>
    <p:extLst>
      <p:ext uri="{BB962C8B-B14F-4D97-AF65-F5344CB8AC3E}">
        <p14:creationId xmlns:p14="http://schemas.microsoft.com/office/powerpoint/2010/main" val="12947207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168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AD0AA8-E444-47EF-89E5-736BB9B92D2D}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7CE488-345B-4087-B356-7841365FD68C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A83115-0EE0-4DD7-9EE2-BAE89C704D0C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266056-6F28-4FC4-A607-F9B804CA0388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255713"/>
            <a:ext cx="4524375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271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8" y="1255714"/>
            <a:ext cx="2153952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284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89B2D9-B0F5-4CEB-8BA0-950F9B84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D9A527-BAED-61BF-6E91-7A7A549C0D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7197" y="1685125"/>
            <a:ext cx="4121512" cy="1810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6262340B-7AE3-4D09-8B54-07D54060CA4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6573" y="5592249"/>
            <a:ext cx="8437100" cy="4756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025" b="1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Authors/Presenters &amp; Contact Info</a:t>
            </a:r>
          </a:p>
        </p:txBody>
      </p:sp>
    </p:spTree>
    <p:extLst>
      <p:ext uri="{BB962C8B-B14F-4D97-AF65-F5344CB8AC3E}">
        <p14:creationId xmlns:p14="http://schemas.microsoft.com/office/powerpoint/2010/main" val="24570397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353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82093" y="914400"/>
            <a:ext cx="1733309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60155-703B-836F-6108-5BC2E11B03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979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82093" y="914399"/>
            <a:ext cx="1733309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3615164"/>
            <a:ext cx="1733309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3" y="3615164"/>
            <a:ext cx="1733309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325A6-7B98-FADE-D434-B6A2DB8AD5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77190" y="1627632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870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1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0" y="914402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2717079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82090" y="2713661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4523170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82090" y="4524877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B9254-8570-FDC7-4F0A-578AD5E8027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225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82093" y="914400"/>
            <a:ext cx="1733309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60155-703B-836F-6108-5BC2E11B03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815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8749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dy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2A1C92-BED5-4889-350B-664F5E52DD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" y="832105"/>
            <a:ext cx="7886700" cy="6290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B27EC78-0DDB-B2DE-0DC4-8DABA1A1D21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7190" y="1627632"/>
            <a:ext cx="8538210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141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499098EA-6AF8-6832-2A05-891F678E3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Header </a:t>
            </a:r>
          </a:p>
        </p:txBody>
      </p:sp>
    </p:spTree>
    <p:extLst>
      <p:ext uri="{BB962C8B-B14F-4D97-AF65-F5344CB8AC3E}">
        <p14:creationId xmlns:p14="http://schemas.microsoft.com/office/powerpoint/2010/main" val="13328500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80825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82093" y="914399"/>
            <a:ext cx="1733309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3615164"/>
            <a:ext cx="1733309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3" y="3615164"/>
            <a:ext cx="1733309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325A6-7B98-FADE-D434-B6A2DB8AD5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77190" y="1627632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906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1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0" y="914402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2717079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82090" y="2713661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4523170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82090" y="4524877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B9254-8570-FDC7-4F0A-578AD5E8027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5310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28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499098EA-6AF8-6832-2A05-891F678E3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Header </a:t>
            </a:r>
          </a:p>
        </p:txBody>
      </p:sp>
    </p:spTree>
    <p:extLst>
      <p:ext uri="{BB962C8B-B14F-4D97-AF65-F5344CB8AC3E}">
        <p14:creationId xmlns:p14="http://schemas.microsoft.com/office/powerpoint/2010/main" val="304321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326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AD0AA8-E444-47EF-89E5-736BB9B92D2D}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7CE488-345B-4087-B356-7841365FD68C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A83115-0EE0-4DD7-9EE2-BAE89C704D0C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266056-6F28-4FC4-A607-F9B804CA0388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255713"/>
            <a:ext cx="4524375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271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8" y="1255714"/>
            <a:ext cx="2153952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284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89B2D9-B0F5-4CEB-8BA0-950F9B84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D9A527-BAED-61BF-6E91-7A7A549C0D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7197" y="1685125"/>
            <a:ext cx="4121512" cy="1810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6262340B-7AE3-4D09-8B54-07D54060CA4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6573" y="5592249"/>
            <a:ext cx="8437100" cy="4756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025" b="1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Authors/Presenters &amp; Contact Info</a:t>
            </a:r>
          </a:p>
        </p:txBody>
      </p:sp>
    </p:spTree>
    <p:extLst>
      <p:ext uri="{BB962C8B-B14F-4D97-AF65-F5344CB8AC3E}">
        <p14:creationId xmlns:p14="http://schemas.microsoft.com/office/powerpoint/2010/main" val="4085486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3" y="0"/>
            <a:ext cx="9142857" cy="480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350" dirty="0"/>
              <a:t>Soil Health Innovations</a:t>
            </a:r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6273228"/>
            <a:ext cx="9142857" cy="5847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6234545" y="6287081"/>
            <a:ext cx="2676347" cy="4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050" b="1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Soil Health Division </a:t>
            </a:r>
            <a:r>
              <a:rPr lang="en-US" sz="1050" b="1" spc="8" baseline="0" dirty="0">
                <a:solidFill>
                  <a:srgbClr val="FFCB0B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|</a:t>
            </a:r>
            <a:r>
              <a:rPr lang="en-US" sz="1050" b="1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nrcs.usda.gov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75" b="1" kern="1200" spc="225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SCIENCE &amp; TECHNOLOGY</a:t>
            </a:r>
            <a:endParaRPr lang="en-US" sz="975" b="1" dirty="0">
              <a:solidFill>
                <a:schemeClr val="bg1"/>
              </a:solidFill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 descr="USDA Natural Resources Conservation Service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33109" y="53406"/>
            <a:ext cx="3050419" cy="38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5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80" r:id="rId7"/>
    <p:sldLayoutId id="2147483681" r:id="rId8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4">
          <p15:clr>
            <a:srgbClr val="F26B43"/>
          </p15:clr>
        </p15:guide>
        <p15:guide id="2" pos="5616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orient="horz" pos="412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0"/>
            <a:ext cx="9142857" cy="480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350" dirty="0"/>
              <a:t>Enter Module # and Name</a:t>
            </a:r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6273228"/>
            <a:ext cx="9142857" cy="5847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6234545" y="6287081"/>
            <a:ext cx="2676347" cy="4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050" b="1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Soil Health Division </a:t>
            </a:r>
            <a:r>
              <a:rPr lang="en-US" sz="1050" b="1" spc="8" baseline="0" dirty="0">
                <a:solidFill>
                  <a:srgbClr val="FFCB0B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|</a:t>
            </a:r>
            <a:r>
              <a:rPr lang="en-US" sz="1050" b="1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nrcs.usda.gov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75" b="1" kern="1200" spc="225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SCIENCE &amp; TECHNOLOGY</a:t>
            </a:r>
            <a:endParaRPr lang="en-US" sz="975" b="1" dirty="0">
              <a:solidFill>
                <a:schemeClr val="bg1"/>
              </a:solidFill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 descr="USDA Natural Resources Conservation Service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33109" y="53406"/>
            <a:ext cx="3050419" cy="388004"/>
          </a:xfrm>
          <a:prstGeom prst="rect">
            <a:avLst/>
          </a:prstGeom>
        </p:spPr>
      </p:pic>
      <p:sp>
        <p:nvSpPr>
          <p:cNvPr id="3" name="FPAC Lockup">
            <a:extLst>
              <a:ext uri="{FF2B5EF4-FFF2-40B4-BE49-F238E27FC236}">
                <a16:creationId xmlns:a16="http://schemas.microsoft.com/office/drawing/2014/main" id="{29017CC6-538A-FD3F-1CFC-7CF628665511}"/>
              </a:ext>
            </a:extLst>
          </p:cNvPr>
          <p:cNvSpPr txBox="1"/>
          <p:nvPr userDrawn="1"/>
        </p:nvSpPr>
        <p:spPr>
          <a:xfrm>
            <a:off x="-365047" y="6425578"/>
            <a:ext cx="260978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050" b="1" kern="1200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Enter Course Title</a:t>
            </a:r>
            <a:endParaRPr lang="en-US" sz="900" b="1" dirty="0">
              <a:solidFill>
                <a:schemeClr val="bg1"/>
              </a:solidFill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58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1" r:id="rId7"/>
    <p:sldLayoutId id="2147483692" r:id="rId8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orient="horz" pos="412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0"/>
            <a:ext cx="9142857" cy="480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350" dirty="0"/>
              <a:t>Silvopasture Soil Health</a:t>
            </a:r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6273228"/>
            <a:ext cx="9142857" cy="5847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6234545" y="6287081"/>
            <a:ext cx="2676347" cy="4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050" b="1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Soil Health Division </a:t>
            </a:r>
            <a:r>
              <a:rPr lang="en-US" sz="1050" b="1" spc="8" baseline="0" dirty="0">
                <a:solidFill>
                  <a:srgbClr val="FFCB0B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|</a:t>
            </a:r>
            <a:r>
              <a:rPr lang="en-US" sz="1050" b="1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nrcs.usda.gov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75" b="1" kern="1200" spc="225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SCIENCE &amp; TECHNOLOGY</a:t>
            </a:r>
            <a:endParaRPr lang="en-US" sz="975" b="1" dirty="0">
              <a:solidFill>
                <a:schemeClr val="bg1"/>
              </a:solidFill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 descr="USDA Natural Resources Conservation Service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33109" y="53406"/>
            <a:ext cx="3050419" cy="388004"/>
          </a:xfrm>
          <a:prstGeom prst="rect">
            <a:avLst/>
          </a:prstGeom>
        </p:spPr>
      </p:pic>
      <p:sp>
        <p:nvSpPr>
          <p:cNvPr id="3" name="FPAC Lockup">
            <a:extLst>
              <a:ext uri="{FF2B5EF4-FFF2-40B4-BE49-F238E27FC236}">
                <a16:creationId xmlns:a16="http://schemas.microsoft.com/office/drawing/2014/main" id="{29017CC6-538A-FD3F-1CFC-7CF628665511}"/>
              </a:ext>
            </a:extLst>
          </p:cNvPr>
          <p:cNvSpPr txBox="1"/>
          <p:nvPr userDrawn="1"/>
        </p:nvSpPr>
        <p:spPr>
          <a:xfrm>
            <a:off x="-365047" y="6425578"/>
            <a:ext cx="486777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050" b="1" kern="1200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Managing Pastures and Silvopastures for Soil Health</a:t>
            </a:r>
            <a:endParaRPr lang="en-US" sz="900" b="1" dirty="0">
              <a:solidFill>
                <a:schemeClr val="bg1"/>
              </a:solidFill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26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1" r:id="rId7"/>
    <p:sldLayoutId id="2147483702" r:id="rId8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orient="horz" pos="412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0"/>
            <a:ext cx="9142857" cy="480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350" dirty="0"/>
              <a:t>Silvopasture Soil Health</a:t>
            </a:r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6273228"/>
            <a:ext cx="9142857" cy="5847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6234545" y="6287081"/>
            <a:ext cx="2676347" cy="4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050" b="1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Soil Health Division </a:t>
            </a:r>
            <a:r>
              <a:rPr lang="en-US" sz="1050" b="1" spc="8" baseline="0" dirty="0">
                <a:solidFill>
                  <a:srgbClr val="FFCB0B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|</a:t>
            </a:r>
            <a:r>
              <a:rPr lang="en-US" sz="1050" b="1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nrcs.usda.gov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75" b="1" kern="1200" spc="225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SCIENCE &amp; TECHNOLOGY</a:t>
            </a:r>
            <a:endParaRPr lang="en-US" sz="975" b="1" dirty="0">
              <a:solidFill>
                <a:schemeClr val="bg1"/>
              </a:solidFill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 descr="USDA Natural Resources Conservation Service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33109" y="53406"/>
            <a:ext cx="3050419" cy="388004"/>
          </a:xfrm>
          <a:prstGeom prst="rect">
            <a:avLst/>
          </a:prstGeom>
        </p:spPr>
      </p:pic>
      <p:sp>
        <p:nvSpPr>
          <p:cNvPr id="3" name="FPAC Lockup">
            <a:extLst>
              <a:ext uri="{FF2B5EF4-FFF2-40B4-BE49-F238E27FC236}">
                <a16:creationId xmlns:a16="http://schemas.microsoft.com/office/drawing/2014/main" id="{29017CC6-538A-FD3F-1CFC-7CF628665511}"/>
              </a:ext>
            </a:extLst>
          </p:cNvPr>
          <p:cNvSpPr txBox="1"/>
          <p:nvPr userDrawn="1"/>
        </p:nvSpPr>
        <p:spPr>
          <a:xfrm>
            <a:off x="-365047" y="6425578"/>
            <a:ext cx="486777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050" b="1" kern="1200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Managing Pastures and Silvopastures for Soil Health</a:t>
            </a:r>
            <a:endParaRPr lang="en-US" sz="900" b="1" dirty="0">
              <a:solidFill>
                <a:schemeClr val="bg1"/>
              </a:solidFill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776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orient="horz" pos="412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wbiochar.org/tools/tools_336/" TargetMode="Externa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D903-6139-A409-84BC-E1268107C6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8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Soil Carbon Amendment Reports</a:t>
            </a:r>
          </a:p>
          <a:p>
            <a:pPr marL="0" marR="0" lvl="0" indent="0" algn="ctr" defTabSz="685783" rtl="0" eaLnBrk="1" fontAlgn="auto" latinLnBrk="0" hangingPunct="1">
              <a:lnSpc>
                <a:spcPct val="108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7" name="Picture Placeholder 26" descr="A woman standing in a field holding a bin containing plants.">
            <a:extLst>
              <a:ext uri="{FF2B5EF4-FFF2-40B4-BE49-F238E27FC236}">
                <a16:creationId xmlns:a16="http://schemas.microsoft.com/office/drawing/2014/main" id="{CD4FE062-BAD3-ECDE-5815-CDB1597A9D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5" t="-3347" r="995" b="32051"/>
          <a:stretch/>
        </p:blipFill>
        <p:spPr>
          <a:xfrm>
            <a:off x="4625071" y="1164262"/>
            <a:ext cx="2260053" cy="2148117"/>
          </a:xfrm>
        </p:spPr>
      </p:pic>
      <p:pic>
        <p:nvPicPr>
          <p:cNvPr id="19" name="Picture Placeholder 18" descr="A hand in a blue glove holding a glass beaker with measurement lines containing clear liquid.">
            <a:extLst>
              <a:ext uri="{FF2B5EF4-FFF2-40B4-BE49-F238E27FC236}">
                <a16:creationId xmlns:a16="http://schemas.microsoft.com/office/drawing/2014/main" id="{1847F248-D9A0-47FA-9E94-132ACA274AD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6" b="14716"/>
          <a:stretch>
            <a:fillRect/>
          </a:stretch>
        </p:blipFill>
        <p:spPr>
          <a:xfrm>
            <a:off x="6967053" y="1271614"/>
            <a:ext cx="2176947" cy="2047712"/>
          </a:xfrm>
        </p:spPr>
      </p:pic>
      <p:pic>
        <p:nvPicPr>
          <p:cNvPr id="23" name="Picture Placeholder 22" descr="Hands holding soil.">
            <a:extLst>
              <a:ext uri="{FF2B5EF4-FFF2-40B4-BE49-F238E27FC236}">
                <a16:creationId xmlns:a16="http://schemas.microsoft.com/office/drawing/2014/main" id="{E0B861E4-57C7-89A6-B0A1-20BD33F698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94" b="22094"/>
          <a:stretch>
            <a:fillRect/>
          </a:stretch>
        </p:blipFill>
        <p:spPr>
          <a:xfrm>
            <a:off x="4668881" y="3429000"/>
            <a:ext cx="4475121" cy="1940484"/>
          </a:xfrm>
        </p:spPr>
      </p:pic>
    </p:spTree>
    <p:extLst>
      <p:ext uri="{BB962C8B-B14F-4D97-AF65-F5344CB8AC3E}">
        <p14:creationId xmlns:p14="http://schemas.microsoft.com/office/powerpoint/2010/main" val="2553678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03C93E-04F5-9B4E-B927-A316B2203A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300" y="582930"/>
            <a:ext cx="9144000" cy="7658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Tests Required for All Carbon Amendments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5BB46F-1E58-754F-10C5-9F906F406D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327271"/>
              </p:ext>
            </p:extLst>
          </p:nvPr>
        </p:nvGraphicFramePr>
        <p:xfrm>
          <a:off x="352735" y="1348740"/>
          <a:ext cx="5190602" cy="46182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2223144">
                  <a:extLst>
                    <a:ext uri="{9D8B030D-6E8A-4147-A177-3AD203B41FA5}">
                      <a16:colId xmlns:a16="http://schemas.microsoft.com/office/drawing/2014/main" val="3500453580"/>
                    </a:ext>
                  </a:extLst>
                </a:gridCol>
                <a:gridCol w="1237257">
                  <a:extLst>
                    <a:ext uri="{9D8B030D-6E8A-4147-A177-3AD203B41FA5}">
                      <a16:colId xmlns:a16="http://schemas.microsoft.com/office/drawing/2014/main" val="2054879074"/>
                    </a:ext>
                  </a:extLst>
                </a:gridCol>
                <a:gridCol w="1730201">
                  <a:extLst>
                    <a:ext uri="{9D8B030D-6E8A-4147-A177-3AD203B41FA5}">
                      <a16:colId xmlns:a16="http://schemas.microsoft.com/office/drawing/2014/main" val="2479742137"/>
                    </a:ext>
                  </a:extLst>
                </a:gridCol>
              </a:tblGrid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 dirty="0">
                          <a:effectLst/>
                        </a:rPr>
                        <a:t>Parameter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 dirty="0">
                          <a:effectLst/>
                        </a:rPr>
                        <a:t>Range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 dirty="0">
                          <a:effectLst/>
                        </a:rPr>
                        <a:t>Unit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306455"/>
                  </a:ext>
                </a:extLst>
              </a:tr>
              <a:tr h="190790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Feedstock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r>
                        <a:rPr lang="en-US" sz="800" spc="-1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Type</a:t>
                      </a:r>
                      <a:r>
                        <a:rPr lang="en-US" sz="1100" spc="-35">
                          <a:effectLst/>
                        </a:rPr>
                        <a:t> </a:t>
                      </a:r>
                      <a:r>
                        <a:rPr lang="en-US" sz="1100">
                          <a:effectLst/>
                        </a:rPr>
                        <a:t>by</a:t>
                      </a:r>
                      <a:r>
                        <a:rPr lang="en-US" sz="1100" spc="-30">
                          <a:effectLst/>
                        </a:rPr>
                        <a:t> </a:t>
                      </a:r>
                      <a:r>
                        <a:rPr lang="en-US" sz="1100" spc="-50">
                          <a:effectLst/>
                        </a:rPr>
                        <a:t>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9113142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5">
                          <a:effectLst/>
                        </a:rPr>
                        <a:t>pH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pH</a:t>
                      </a:r>
                      <a:r>
                        <a:rPr lang="en-US" sz="1100" spc="-10">
                          <a:effectLst/>
                        </a:rPr>
                        <a:t> units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03778796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Electrical</a:t>
                      </a:r>
                      <a:r>
                        <a:rPr lang="en-US" sz="1100" spc="-30">
                          <a:effectLst/>
                        </a:rPr>
                        <a:t> </a:t>
                      </a:r>
                      <a:r>
                        <a:rPr lang="en-US" sz="1100">
                          <a:effectLst/>
                        </a:rPr>
                        <a:t>Conductivity</a:t>
                      </a:r>
                      <a:r>
                        <a:rPr lang="en-US" sz="1100" spc="-30">
                          <a:effectLst/>
                        </a:rPr>
                        <a:t> </a:t>
                      </a:r>
                      <a:r>
                        <a:rPr lang="en-US" sz="1100" spc="-20">
                          <a:effectLst/>
                        </a:rPr>
                        <a:t>(EC)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>
                          <a:effectLst/>
                        </a:rPr>
                        <a:t>dS/m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95439900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 dirty="0">
                          <a:effectLst/>
                        </a:rPr>
                        <a:t>Moisture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8361094"/>
                  </a:ext>
                </a:extLst>
              </a:tr>
              <a:tr h="190790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Organic </a:t>
                      </a:r>
                      <a:r>
                        <a:rPr lang="en-US" sz="1100" spc="-10" dirty="0">
                          <a:effectLst/>
                        </a:rPr>
                        <a:t>Matter/Carbon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%</a:t>
                      </a:r>
                      <a:r>
                        <a:rPr lang="en-US" sz="1100" spc="-5">
                          <a:effectLst/>
                        </a:rPr>
                        <a:t>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r>
                        <a:rPr lang="en-US" sz="800" spc="-25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5631055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 dirty="0">
                          <a:effectLst/>
                        </a:rPr>
                        <a:t>Total</a:t>
                      </a:r>
                      <a:r>
                        <a:rPr lang="en-US" sz="1100" spc="-35" dirty="0">
                          <a:effectLst/>
                        </a:rPr>
                        <a:t> </a:t>
                      </a:r>
                      <a:r>
                        <a:rPr lang="en-US" sz="1100" spc="-10" dirty="0">
                          <a:effectLst/>
                        </a:rPr>
                        <a:t>Nitrogen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%</a:t>
                      </a:r>
                      <a:r>
                        <a:rPr lang="en-US" sz="1100" spc="-5">
                          <a:effectLst/>
                        </a:rPr>
                        <a:t> </a:t>
                      </a:r>
                      <a:r>
                        <a:rPr lang="en-US" sz="1100" spc="-3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1502522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Particle </a:t>
                      </a:r>
                      <a:r>
                        <a:rPr lang="en-US" sz="1100" spc="-20" dirty="0">
                          <a:effectLst/>
                        </a:rPr>
                        <a:t>Size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%</a:t>
                      </a:r>
                      <a:r>
                        <a:rPr lang="en-US" sz="1100" spc="-10">
                          <a:effectLst/>
                        </a:rPr>
                        <a:t> </a:t>
                      </a:r>
                      <a:r>
                        <a:rPr lang="en-US" sz="1100">
                          <a:effectLst/>
                        </a:rPr>
                        <a:t>per</a:t>
                      </a:r>
                      <a:r>
                        <a:rPr lang="en-US" sz="1100" spc="-10">
                          <a:effectLst/>
                        </a:rPr>
                        <a:t> </a:t>
                      </a:r>
                      <a:r>
                        <a:rPr lang="en-US" sz="1100">
                          <a:effectLst/>
                        </a:rPr>
                        <a:t>size </a:t>
                      </a:r>
                      <a:r>
                        <a:rPr lang="en-US" sz="1100" spc="-10">
                          <a:effectLst/>
                        </a:rPr>
                        <a:t>class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8757209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Phosphorus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</a:t>
                      </a:r>
                      <a:r>
                        <a:rPr lang="en-US" sz="800">
                          <a:effectLst/>
                        </a:rPr>
                        <a:t>4</a:t>
                      </a:r>
                      <a:r>
                        <a:rPr lang="en-US" sz="800" spc="105">
                          <a:effectLst/>
                        </a:rPr>
                        <a:t>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7820802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Potassium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1183831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Calcium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3373849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Magnesium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4008121"/>
                  </a:ext>
                </a:extLst>
              </a:tr>
              <a:tr h="190790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 dirty="0">
                          <a:effectLst/>
                        </a:rPr>
                        <a:t>Arsenic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5" dirty="0">
                          <a:effectLst/>
                        </a:rPr>
                        <a:t>&lt;41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3412058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Cadmium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5" dirty="0">
                          <a:effectLst/>
                        </a:rPr>
                        <a:t>&lt;39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4783524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 dirty="0">
                          <a:effectLst/>
                        </a:rPr>
                        <a:t>Copper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10" dirty="0">
                          <a:effectLst/>
                        </a:rPr>
                        <a:t>&lt;1500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85496255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>
                          <a:effectLst/>
                        </a:rPr>
                        <a:t>Lead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0" dirty="0">
                          <a:effectLst/>
                        </a:rPr>
                        <a:t>&lt;300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35152081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Mercury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5" dirty="0">
                          <a:effectLst/>
                        </a:rPr>
                        <a:t>&lt;17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3303139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Nickel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0" dirty="0">
                          <a:effectLst/>
                        </a:rPr>
                        <a:t>&lt;420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71388750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Selenium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0" dirty="0">
                          <a:effectLst/>
                        </a:rPr>
                        <a:t>&lt;100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9828418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>
                          <a:effectLst/>
                        </a:rPr>
                        <a:t>Zinc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10" dirty="0">
                          <a:effectLst/>
                        </a:rPr>
                        <a:t>&lt;2800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3362220"/>
                  </a:ext>
                </a:extLst>
              </a:tr>
              <a:tr h="723502">
                <a:tc gridSpan="3">
                  <a:txBody>
                    <a:bodyPr/>
                    <a:lstStyle/>
                    <a:p>
                      <a:pPr marL="28575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r>
                        <a:rPr lang="en-US" sz="1100" dirty="0">
                          <a:effectLst/>
                        </a:rPr>
                        <a:t>Report</a:t>
                      </a:r>
                      <a:r>
                        <a:rPr lang="en-US" sz="1100" spc="-2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results,</a:t>
                      </a:r>
                      <a:r>
                        <a:rPr lang="en-US" sz="1100" spc="-1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also</a:t>
                      </a:r>
                      <a:r>
                        <a:rPr lang="en-US" sz="1100" spc="-2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see</a:t>
                      </a:r>
                      <a:r>
                        <a:rPr lang="en-US" sz="1100" spc="-1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criteria</a:t>
                      </a:r>
                      <a:r>
                        <a:rPr lang="en-US" sz="1100" spc="-1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under</a:t>
                      </a:r>
                      <a:r>
                        <a:rPr lang="en-US" sz="1100" spc="-2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amendment</a:t>
                      </a:r>
                      <a:r>
                        <a:rPr lang="en-US" sz="1100" spc="-15" dirty="0">
                          <a:effectLst/>
                        </a:rPr>
                        <a:t> </a:t>
                      </a:r>
                      <a:r>
                        <a:rPr lang="en-US" sz="1100" spc="-10" dirty="0">
                          <a:effectLst/>
                        </a:rPr>
                        <a:t>type.</a:t>
                      </a:r>
                      <a:endParaRPr lang="en-US" sz="1400" dirty="0">
                        <a:effectLst/>
                      </a:endParaRPr>
                    </a:p>
                    <a:p>
                      <a:pPr marL="28575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r>
                        <a:rPr lang="en-US" sz="1100" dirty="0">
                          <a:effectLst/>
                        </a:rPr>
                        <a:t>DW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=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Dry</a:t>
                      </a:r>
                      <a:r>
                        <a:rPr lang="en-US" sz="1100" spc="-10" dirty="0">
                          <a:effectLst/>
                        </a:rPr>
                        <a:t> weight.</a:t>
                      </a:r>
                      <a:endParaRPr lang="en-US" sz="1400" dirty="0">
                        <a:effectLst/>
                      </a:endParaRPr>
                    </a:p>
                    <a:p>
                      <a:pPr marL="28575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4</a:t>
                      </a:r>
                      <a:r>
                        <a:rPr lang="en-US" sz="1100" dirty="0">
                          <a:effectLst/>
                        </a:rPr>
                        <a:t>milligrams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per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kilogram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(mg/kg)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=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parts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per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million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(ppm)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=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grams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per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ton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(g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t</a:t>
                      </a:r>
                      <a:r>
                        <a:rPr lang="en-US" sz="800" dirty="0">
                          <a:effectLst/>
                        </a:rPr>
                        <a:t>-</a:t>
                      </a:r>
                      <a:r>
                        <a:rPr lang="en-US" sz="800" spc="-25" dirty="0">
                          <a:effectLst/>
                        </a:rPr>
                        <a:t>1</a:t>
                      </a:r>
                      <a:r>
                        <a:rPr lang="en-US" sz="1100" spc="-25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30921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D78859E-292D-1178-18E9-B8768B616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736" y="1508760"/>
            <a:ext cx="5190602" cy="210312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EA5A50-AD76-4DD3-6468-E76E414C965F}"/>
              </a:ext>
            </a:extLst>
          </p:cNvPr>
          <p:cNvSpPr txBox="1"/>
          <p:nvPr/>
        </p:nvSpPr>
        <p:spPr>
          <a:xfrm>
            <a:off x="5692140" y="1348740"/>
            <a:ext cx="32517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low EC indicates that biochar is low in soluble</a:t>
            </a:r>
          </a:p>
          <a:p>
            <a:r>
              <a:rPr lang="en-US" dirty="0"/>
              <a:t>salts and vice versa.</a:t>
            </a:r>
          </a:p>
          <a:p>
            <a:r>
              <a:rPr lang="en-US" dirty="0"/>
              <a:t>Amendments made with manure may have higher salts and higher nutrients</a:t>
            </a:r>
          </a:p>
        </p:txBody>
      </p:sp>
    </p:spTree>
    <p:extLst>
      <p:ext uri="{BB962C8B-B14F-4D97-AF65-F5344CB8AC3E}">
        <p14:creationId xmlns:p14="http://schemas.microsoft.com/office/powerpoint/2010/main" val="539771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C137E-C432-C01C-6CDD-E6F5CED5A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92977B-A719-A092-2BD2-AEAB162161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300" y="692726"/>
            <a:ext cx="9144000" cy="6560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Tests Required for All Carbon Amendments, continued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387B528-8D85-884A-CE9A-E95648A6B5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517595"/>
              </p:ext>
            </p:extLst>
          </p:nvPr>
        </p:nvGraphicFramePr>
        <p:xfrm>
          <a:off x="352735" y="1348740"/>
          <a:ext cx="5190602" cy="46182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2223144">
                  <a:extLst>
                    <a:ext uri="{9D8B030D-6E8A-4147-A177-3AD203B41FA5}">
                      <a16:colId xmlns:a16="http://schemas.microsoft.com/office/drawing/2014/main" val="3500453580"/>
                    </a:ext>
                  </a:extLst>
                </a:gridCol>
                <a:gridCol w="1237257">
                  <a:extLst>
                    <a:ext uri="{9D8B030D-6E8A-4147-A177-3AD203B41FA5}">
                      <a16:colId xmlns:a16="http://schemas.microsoft.com/office/drawing/2014/main" val="2054879074"/>
                    </a:ext>
                  </a:extLst>
                </a:gridCol>
                <a:gridCol w="1730201">
                  <a:extLst>
                    <a:ext uri="{9D8B030D-6E8A-4147-A177-3AD203B41FA5}">
                      <a16:colId xmlns:a16="http://schemas.microsoft.com/office/drawing/2014/main" val="2479742137"/>
                    </a:ext>
                  </a:extLst>
                </a:gridCol>
              </a:tblGrid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 dirty="0">
                          <a:effectLst/>
                        </a:rPr>
                        <a:t>Parameter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 dirty="0">
                          <a:effectLst/>
                        </a:rPr>
                        <a:t>Range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 dirty="0">
                          <a:effectLst/>
                        </a:rPr>
                        <a:t>Unit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306455"/>
                  </a:ext>
                </a:extLst>
              </a:tr>
              <a:tr h="190790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Feedstock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r>
                        <a:rPr lang="en-US" sz="800" spc="-1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Type</a:t>
                      </a:r>
                      <a:r>
                        <a:rPr lang="en-US" sz="1100" spc="-3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by</a:t>
                      </a:r>
                      <a:r>
                        <a:rPr lang="en-US" sz="1100" spc="-30" dirty="0">
                          <a:effectLst/>
                        </a:rPr>
                        <a:t> </a:t>
                      </a:r>
                      <a:r>
                        <a:rPr lang="en-US" sz="1100" spc="-50" dirty="0">
                          <a:effectLst/>
                        </a:rPr>
                        <a:t>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9113142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5" dirty="0">
                          <a:effectLst/>
                        </a:rPr>
                        <a:t>pH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pH</a:t>
                      </a:r>
                      <a:r>
                        <a:rPr lang="en-US" sz="1100" spc="-10">
                          <a:effectLst/>
                        </a:rPr>
                        <a:t> units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03778796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Electrical</a:t>
                      </a:r>
                      <a:r>
                        <a:rPr lang="en-US" sz="1100" spc="-30">
                          <a:effectLst/>
                        </a:rPr>
                        <a:t> </a:t>
                      </a:r>
                      <a:r>
                        <a:rPr lang="en-US" sz="1100">
                          <a:effectLst/>
                        </a:rPr>
                        <a:t>Conductivity</a:t>
                      </a:r>
                      <a:r>
                        <a:rPr lang="en-US" sz="1100" spc="-30">
                          <a:effectLst/>
                        </a:rPr>
                        <a:t> </a:t>
                      </a:r>
                      <a:r>
                        <a:rPr lang="en-US" sz="1100" spc="-20">
                          <a:effectLst/>
                        </a:rPr>
                        <a:t>(EC)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>
                          <a:effectLst/>
                        </a:rPr>
                        <a:t>dS/m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95439900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 dirty="0">
                          <a:effectLst/>
                        </a:rPr>
                        <a:t>Moisture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8361094"/>
                  </a:ext>
                </a:extLst>
              </a:tr>
              <a:tr h="190790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Organic </a:t>
                      </a:r>
                      <a:r>
                        <a:rPr lang="en-US" sz="1100" spc="-10" dirty="0">
                          <a:effectLst/>
                        </a:rPr>
                        <a:t>Matter/Carbon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%</a:t>
                      </a:r>
                      <a:r>
                        <a:rPr lang="en-US" sz="1100" spc="-5">
                          <a:effectLst/>
                        </a:rPr>
                        <a:t>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r>
                        <a:rPr lang="en-US" sz="800" spc="-25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5631055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 dirty="0">
                          <a:effectLst/>
                        </a:rPr>
                        <a:t>Total</a:t>
                      </a:r>
                      <a:r>
                        <a:rPr lang="en-US" sz="1100" spc="-35" dirty="0">
                          <a:effectLst/>
                        </a:rPr>
                        <a:t> </a:t>
                      </a:r>
                      <a:r>
                        <a:rPr lang="en-US" sz="1100" spc="-10" dirty="0">
                          <a:effectLst/>
                        </a:rPr>
                        <a:t>Nitrogen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%</a:t>
                      </a:r>
                      <a:r>
                        <a:rPr lang="en-US" sz="1100" spc="-5">
                          <a:effectLst/>
                        </a:rPr>
                        <a:t> </a:t>
                      </a:r>
                      <a:r>
                        <a:rPr lang="en-US" sz="1100" spc="-3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1502522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Particle </a:t>
                      </a:r>
                      <a:r>
                        <a:rPr lang="en-US" sz="1100" spc="-20" dirty="0">
                          <a:effectLst/>
                        </a:rPr>
                        <a:t>Size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%</a:t>
                      </a:r>
                      <a:r>
                        <a:rPr lang="en-US" sz="1100" spc="-10">
                          <a:effectLst/>
                        </a:rPr>
                        <a:t> </a:t>
                      </a:r>
                      <a:r>
                        <a:rPr lang="en-US" sz="1100">
                          <a:effectLst/>
                        </a:rPr>
                        <a:t>per</a:t>
                      </a:r>
                      <a:r>
                        <a:rPr lang="en-US" sz="1100" spc="-10">
                          <a:effectLst/>
                        </a:rPr>
                        <a:t> </a:t>
                      </a:r>
                      <a:r>
                        <a:rPr lang="en-US" sz="1100">
                          <a:effectLst/>
                        </a:rPr>
                        <a:t>size </a:t>
                      </a:r>
                      <a:r>
                        <a:rPr lang="en-US" sz="1100" spc="-10">
                          <a:effectLst/>
                        </a:rPr>
                        <a:t>class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8757209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Phosphorus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</a:t>
                      </a:r>
                      <a:r>
                        <a:rPr lang="en-US" sz="800">
                          <a:effectLst/>
                        </a:rPr>
                        <a:t>4</a:t>
                      </a:r>
                      <a:r>
                        <a:rPr lang="en-US" sz="800" spc="105">
                          <a:effectLst/>
                        </a:rPr>
                        <a:t>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7820802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Potassium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1183831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Calcium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3373849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Magnesium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Report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4008121"/>
                  </a:ext>
                </a:extLst>
              </a:tr>
              <a:tr h="190790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 dirty="0">
                          <a:effectLst/>
                        </a:rPr>
                        <a:t>Arsenic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5" dirty="0">
                          <a:effectLst/>
                        </a:rPr>
                        <a:t>&lt;41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3412058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Cadmium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5" dirty="0">
                          <a:effectLst/>
                        </a:rPr>
                        <a:t>&lt;39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4783524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 dirty="0">
                          <a:effectLst/>
                        </a:rPr>
                        <a:t>Copper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10" dirty="0">
                          <a:effectLst/>
                        </a:rPr>
                        <a:t>&lt;1500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85496255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>
                          <a:effectLst/>
                        </a:rPr>
                        <a:t>Lead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0" dirty="0">
                          <a:effectLst/>
                        </a:rPr>
                        <a:t>&lt;300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35152081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Mercury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5" dirty="0">
                          <a:effectLst/>
                        </a:rPr>
                        <a:t>&lt;17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3303139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Nickel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0" dirty="0">
                          <a:effectLst/>
                        </a:rPr>
                        <a:t>&lt;420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71388750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10">
                          <a:effectLst/>
                        </a:rPr>
                        <a:t>Selenium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20" dirty="0">
                          <a:effectLst/>
                        </a:rPr>
                        <a:t>&lt;100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9828418"/>
                  </a:ext>
                </a:extLst>
              </a:tr>
              <a:tr h="189586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>
                          <a:effectLst/>
                        </a:rPr>
                        <a:t>Zinc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-10" dirty="0">
                          <a:effectLst/>
                        </a:rPr>
                        <a:t>&lt;2800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mg/kg </a:t>
                      </a:r>
                      <a:r>
                        <a:rPr lang="en-US" sz="1100" spc="-25">
                          <a:effectLst/>
                        </a:rPr>
                        <a:t>DW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3362220"/>
                  </a:ext>
                </a:extLst>
              </a:tr>
              <a:tr h="723502">
                <a:tc gridSpan="3">
                  <a:txBody>
                    <a:bodyPr/>
                    <a:lstStyle/>
                    <a:p>
                      <a:pPr marL="28575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r>
                        <a:rPr lang="en-US" sz="1100" dirty="0">
                          <a:effectLst/>
                        </a:rPr>
                        <a:t>Report</a:t>
                      </a:r>
                      <a:r>
                        <a:rPr lang="en-US" sz="1100" spc="-2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results,</a:t>
                      </a:r>
                      <a:r>
                        <a:rPr lang="en-US" sz="1100" spc="-1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also</a:t>
                      </a:r>
                      <a:r>
                        <a:rPr lang="en-US" sz="1100" spc="-2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see</a:t>
                      </a:r>
                      <a:r>
                        <a:rPr lang="en-US" sz="1100" spc="-1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criteria</a:t>
                      </a:r>
                      <a:r>
                        <a:rPr lang="en-US" sz="1100" spc="-1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under</a:t>
                      </a:r>
                      <a:r>
                        <a:rPr lang="en-US" sz="1100" spc="-2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amendment</a:t>
                      </a:r>
                      <a:r>
                        <a:rPr lang="en-US" sz="1100" spc="-15" dirty="0">
                          <a:effectLst/>
                        </a:rPr>
                        <a:t> </a:t>
                      </a:r>
                      <a:r>
                        <a:rPr lang="en-US" sz="1100" spc="-10" dirty="0">
                          <a:effectLst/>
                        </a:rPr>
                        <a:t>type.</a:t>
                      </a:r>
                      <a:endParaRPr lang="en-US" sz="1400" dirty="0">
                        <a:effectLst/>
                      </a:endParaRPr>
                    </a:p>
                    <a:p>
                      <a:pPr marL="28575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r>
                        <a:rPr lang="en-US" sz="1100" dirty="0">
                          <a:effectLst/>
                        </a:rPr>
                        <a:t>DW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=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Dry</a:t>
                      </a:r>
                      <a:r>
                        <a:rPr lang="en-US" sz="1100" spc="-10" dirty="0">
                          <a:effectLst/>
                        </a:rPr>
                        <a:t> weight.</a:t>
                      </a:r>
                      <a:endParaRPr lang="en-US" sz="1400" dirty="0">
                        <a:effectLst/>
                      </a:endParaRPr>
                    </a:p>
                    <a:p>
                      <a:pPr marL="28575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4</a:t>
                      </a:r>
                      <a:r>
                        <a:rPr lang="en-US" sz="1100" dirty="0">
                          <a:effectLst/>
                        </a:rPr>
                        <a:t>milligrams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per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kilogram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(mg/kg)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=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parts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per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million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(ppm)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=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grams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per</a:t>
                      </a:r>
                      <a:r>
                        <a:rPr lang="en-US" sz="1100" spc="-10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ton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(g</a:t>
                      </a:r>
                      <a:r>
                        <a:rPr lang="en-US" sz="1100" spc="-5" dirty="0">
                          <a:effectLst/>
                        </a:rPr>
                        <a:t> </a:t>
                      </a:r>
                      <a:r>
                        <a:rPr lang="en-US" sz="1100" dirty="0">
                          <a:effectLst/>
                        </a:rPr>
                        <a:t>t</a:t>
                      </a:r>
                      <a:r>
                        <a:rPr lang="en-US" sz="800" dirty="0">
                          <a:effectLst/>
                        </a:rPr>
                        <a:t>-</a:t>
                      </a:r>
                      <a:r>
                        <a:rPr lang="en-US" sz="800" spc="-25" dirty="0">
                          <a:effectLst/>
                        </a:rPr>
                        <a:t>1</a:t>
                      </a:r>
                      <a:r>
                        <a:rPr lang="en-US" sz="1100" spc="-25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30921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4FD67BF-F254-D70E-E822-F6BAB3CA0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734" y="3589020"/>
            <a:ext cx="5156525" cy="15087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6B25B3-113D-6F3D-1D29-D0AD3130B68A}"/>
              </a:ext>
            </a:extLst>
          </p:cNvPr>
          <p:cNvSpPr txBox="1"/>
          <p:nvPr/>
        </p:nvSpPr>
        <p:spPr>
          <a:xfrm>
            <a:off x="5509259" y="1196757"/>
            <a:ext cx="360066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NRCS standards for biochar include a range of maximum</a:t>
            </a:r>
          </a:p>
          <a:p>
            <a:r>
              <a:rPr lang="en-US" dirty="0"/>
              <a:t>allowable concentrations for metals based on a review of</a:t>
            </a:r>
          </a:p>
          <a:p>
            <a:r>
              <a:rPr lang="en-US" dirty="0"/>
              <a:t>regulatory values, however, state and local regulations may be more stringent</a:t>
            </a:r>
          </a:p>
          <a:p>
            <a:endParaRPr lang="en-US" dirty="0"/>
          </a:p>
          <a:p>
            <a:r>
              <a:rPr lang="en-US" dirty="0"/>
              <a:t>Some metals (e.g., arsenic, chromium, mercury) are</a:t>
            </a:r>
          </a:p>
          <a:p>
            <a:r>
              <a:rPr lang="en-US" dirty="0"/>
              <a:t>phytotoxic and/or pose human health hazards, while other metals are plant micronutrients (e.g., nickel, zinc, boron) and contribute to the growth and health of crops.</a:t>
            </a:r>
          </a:p>
        </p:txBody>
      </p:sp>
    </p:spTree>
    <p:extLst>
      <p:ext uri="{BB962C8B-B14F-4D97-AF65-F5344CB8AC3E}">
        <p14:creationId xmlns:p14="http://schemas.microsoft.com/office/powerpoint/2010/main" val="3425641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D0182-8B05-487E-F636-EDB1A18EA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DA347E-52BE-89DC-65D6-3128ED40F2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300" y="582930"/>
            <a:ext cx="9144000" cy="7658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Additional Tests Required Compost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C5D1DD-D72E-34A7-FB96-F857A298E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2774" y="2388870"/>
            <a:ext cx="7019614" cy="8458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DFB82E-EDC4-BB67-6E86-B6967BD97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822560"/>
              </p:ext>
            </p:extLst>
          </p:nvPr>
        </p:nvGraphicFramePr>
        <p:xfrm>
          <a:off x="695634" y="1245870"/>
          <a:ext cx="7019615" cy="333756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2259932">
                  <a:extLst>
                    <a:ext uri="{9D8B030D-6E8A-4147-A177-3AD203B41FA5}">
                      <a16:colId xmlns:a16="http://schemas.microsoft.com/office/drawing/2014/main" val="2003663038"/>
                    </a:ext>
                  </a:extLst>
                </a:gridCol>
                <a:gridCol w="1558627">
                  <a:extLst>
                    <a:ext uri="{9D8B030D-6E8A-4147-A177-3AD203B41FA5}">
                      <a16:colId xmlns:a16="http://schemas.microsoft.com/office/drawing/2014/main" val="4005449999"/>
                    </a:ext>
                  </a:extLst>
                </a:gridCol>
                <a:gridCol w="3201056">
                  <a:extLst>
                    <a:ext uri="{9D8B030D-6E8A-4147-A177-3AD203B41FA5}">
                      <a16:colId xmlns:a16="http://schemas.microsoft.com/office/drawing/2014/main" val="3274053425"/>
                    </a:ext>
                  </a:extLst>
                </a:gridCol>
              </a:tblGrid>
              <a:tr h="396892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effectLst/>
                        </a:rPr>
                        <a:t>Parameter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effectLst/>
                        </a:rPr>
                        <a:t>Range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20" dirty="0">
                          <a:effectLst/>
                        </a:rPr>
                        <a:t>Unit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5624589"/>
                  </a:ext>
                </a:extLst>
              </a:tr>
              <a:tr h="396892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25">
                          <a:effectLst/>
                        </a:rPr>
                        <a:t>C:N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effectLst/>
                        </a:rPr>
                        <a:t>Report</a:t>
                      </a:r>
                      <a:r>
                        <a:rPr lang="en-US" sz="1000" spc="-1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effectLst/>
                        </a:rPr>
                        <a:t>unitless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23246196"/>
                  </a:ext>
                </a:extLst>
              </a:tr>
              <a:tr h="396892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Organic </a:t>
                      </a:r>
                      <a:r>
                        <a:rPr lang="en-US" sz="1400" spc="-10">
                          <a:effectLst/>
                        </a:rPr>
                        <a:t>matter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effectLst/>
                        </a:rPr>
                        <a:t>Report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%</a:t>
                      </a:r>
                      <a:r>
                        <a:rPr lang="en-US" sz="1400" spc="-5" dirty="0">
                          <a:effectLst/>
                        </a:rPr>
                        <a:t> </a:t>
                      </a:r>
                      <a:r>
                        <a:rPr lang="en-US" sz="1400" spc="-35" dirty="0">
                          <a:effectLst/>
                        </a:rPr>
                        <a:t>DW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349215"/>
                  </a:ext>
                </a:extLst>
              </a:tr>
              <a:tr h="396892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Fecal </a:t>
                      </a:r>
                      <a:r>
                        <a:rPr lang="en-US" sz="1400" spc="-10">
                          <a:effectLst/>
                        </a:rPr>
                        <a:t>coliform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effectLst/>
                        </a:rPr>
                        <a:t>&lt;1000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MPN</a:t>
                      </a:r>
                      <a:r>
                        <a:rPr lang="en-US" sz="1000" dirty="0">
                          <a:effectLst/>
                        </a:rPr>
                        <a:t>2</a:t>
                      </a:r>
                      <a:r>
                        <a:rPr lang="en-US" sz="1000" spc="10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per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g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dry</a:t>
                      </a:r>
                      <a:r>
                        <a:rPr lang="en-US" sz="1400" spc="-10" dirty="0">
                          <a:effectLst/>
                        </a:rPr>
                        <a:t> compost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9219694"/>
                  </a:ext>
                </a:extLst>
              </a:tr>
              <a:tr h="437980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Salmonella</a:t>
                      </a:r>
                      <a:r>
                        <a:rPr lang="en-US" sz="1400" spc="-5" dirty="0">
                          <a:effectLst/>
                        </a:rPr>
                        <a:t> </a:t>
                      </a:r>
                      <a:r>
                        <a:rPr lang="en-US" sz="1400" spc="-20" dirty="0">
                          <a:effectLst/>
                        </a:rPr>
                        <a:t>spp.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25">
                          <a:effectLst/>
                        </a:rPr>
                        <a:t>&lt;3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MPN</a:t>
                      </a:r>
                      <a:r>
                        <a:rPr lang="en-US" sz="1400" spc="-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per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4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g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dry</a:t>
                      </a:r>
                      <a:r>
                        <a:rPr lang="en-US" sz="1400" spc="-5" dirty="0">
                          <a:effectLst/>
                        </a:rPr>
                        <a:t> </a:t>
                      </a:r>
                      <a:r>
                        <a:rPr lang="en-US" sz="1400" spc="-10" dirty="0">
                          <a:effectLst/>
                        </a:rPr>
                        <a:t>compost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1981486"/>
                  </a:ext>
                </a:extLst>
              </a:tr>
              <a:tr h="1312013">
                <a:tc gridSpan="3"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r>
                        <a:rPr lang="en-US" sz="1400" dirty="0">
                          <a:effectLst/>
                        </a:rPr>
                        <a:t>Report</a:t>
                      </a:r>
                      <a:r>
                        <a:rPr lang="en-US" sz="1400" spc="-3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=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Required</a:t>
                      </a:r>
                      <a:r>
                        <a:rPr lang="en-US" sz="1400" spc="-2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results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only,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no</a:t>
                      </a:r>
                      <a:r>
                        <a:rPr lang="en-US" sz="1400" spc="-2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threshold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or</a:t>
                      </a:r>
                      <a:r>
                        <a:rPr lang="en-US" sz="1400" spc="-2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range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needs</a:t>
                      </a:r>
                      <a:r>
                        <a:rPr lang="en-US" sz="1400" spc="-2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to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be</a:t>
                      </a:r>
                      <a:r>
                        <a:rPr lang="en-US" sz="1400" spc="-20" dirty="0">
                          <a:effectLst/>
                        </a:rPr>
                        <a:t> met.</a:t>
                      </a:r>
                      <a:endParaRPr lang="en-US" sz="1800" dirty="0">
                        <a:effectLst/>
                      </a:endParaRPr>
                    </a:p>
                    <a:p>
                      <a:pPr marL="28575" marR="0">
                        <a:lnSpc>
                          <a:spcPts val="1140"/>
                        </a:lnSpc>
                        <a:spcBef>
                          <a:spcPts val="105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r>
                        <a:rPr lang="en-US" sz="1400" dirty="0">
                          <a:effectLst/>
                        </a:rPr>
                        <a:t>MPN = Most Probable </a:t>
                      </a:r>
                      <a:r>
                        <a:rPr lang="en-US" sz="1400" spc="-10" dirty="0">
                          <a:effectLst/>
                        </a:rPr>
                        <a:t>Number.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4881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679ACCD-BA1B-8659-F447-B2ABAF2CABBD}"/>
              </a:ext>
            </a:extLst>
          </p:cNvPr>
          <p:cNvSpPr txBox="1"/>
          <p:nvPr/>
        </p:nvSpPr>
        <p:spPr>
          <a:xfrm>
            <a:off x="261293" y="4743450"/>
            <a:ext cx="74539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Fecal coliform and Salmonella are a food safety consideration</a:t>
            </a:r>
          </a:p>
          <a:p>
            <a:r>
              <a:rPr lang="en-US" dirty="0"/>
              <a:t>MPN is a way to estimate the viable number of bacteria in a sample, sometime this is measured using colony forming units </a:t>
            </a:r>
            <a:r>
              <a:rPr lang="en-US" dirty="0" err="1"/>
              <a:t>cfu</a:t>
            </a:r>
            <a:r>
              <a:rPr lang="en-US" dirty="0"/>
              <a:t>/g, these are different methods but they can be used as a 1:1 for the purpose of the standard and the calculator</a:t>
            </a:r>
          </a:p>
        </p:txBody>
      </p:sp>
    </p:spTree>
    <p:extLst>
      <p:ext uri="{BB962C8B-B14F-4D97-AF65-F5344CB8AC3E}">
        <p14:creationId xmlns:p14="http://schemas.microsoft.com/office/powerpoint/2010/main" val="2324523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3F3BF-732E-9981-B605-D7F1DEE0D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F1DB14-C0A6-A16B-9449-3E48F6E735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300" y="582930"/>
            <a:ext cx="9144000" cy="7658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Additional Tests Required Biochar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D2B541-5B0C-13C2-819D-E747AABAD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82" y="1851660"/>
            <a:ext cx="7595234" cy="845820"/>
          </a:xfrm>
          <a:prstGeom prst="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0842C-7BB8-1A93-F2F1-FE01CDA0E0CB}"/>
              </a:ext>
            </a:extLst>
          </p:cNvPr>
          <p:cNvSpPr txBox="1"/>
          <p:nvPr/>
        </p:nvSpPr>
        <p:spPr>
          <a:xfrm>
            <a:off x="114300" y="4773275"/>
            <a:ext cx="8618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 the ash fraction of the biochar increases, salts, oxides, hydroxides, silicates, and carbonates also increase, which contributes to biochar alkalinity.</a:t>
            </a:r>
          </a:p>
          <a:p>
            <a:r>
              <a:rPr lang="en-US" dirty="0"/>
              <a:t>Liming equivalent estimates biochar's ability to impact the pH of soil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A641C00-5571-6648-CC82-5F85E2EFCC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579697"/>
              </p:ext>
            </p:extLst>
          </p:nvPr>
        </p:nvGraphicFramePr>
        <p:xfrm>
          <a:off x="888682" y="1463036"/>
          <a:ext cx="7595235" cy="29260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2888549">
                  <a:extLst>
                    <a:ext uri="{9D8B030D-6E8A-4147-A177-3AD203B41FA5}">
                      <a16:colId xmlns:a16="http://schemas.microsoft.com/office/drawing/2014/main" val="562399992"/>
                    </a:ext>
                  </a:extLst>
                </a:gridCol>
                <a:gridCol w="1397037">
                  <a:extLst>
                    <a:ext uri="{9D8B030D-6E8A-4147-A177-3AD203B41FA5}">
                      <a16:colId xmlns:a16="http://schemas.microsoft.com/office/drawing/2014/main" val="2962399524"/>
                    </a:ext>
                  </a:extLst>
                </a:gridCol>
                <a:gridCol w="3309649">
                  <a:extLst>
                    <a:ext uri="{9D8B030D-6E8A-4147-A177-3AD203B41FA5}">
                      <a16:colId xmlns:a16="http://schemas.microsoft.com/office/drawing/2014/main" val="3467512375"/>
                    </a:ext>
                  </a:extLst>
                </a:gridCol>
              </a:tblGrid>
              <a:tr h="377971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effectLst/>
                        </a:rPr>
                        <a:t>Parameter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effectLst/>
                        </a:rPr>
                        <a:t>Range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20">
                          <a:effectLst/>
                        </a:rPr>
                        <a:t>Unit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1525334"/>
                  </a:ext>
                </a:extLst>
              </a:tr>
              <a:tr h="377971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30" dirty="0">
                          <a:effectLst/>
                        </a:rPr>
                        <a:t>Total</a:t>
                      </a:r>
                      <a:r>
                        <a:rPr lang="en-US" sz="1400" spc="-40" dirty="0">
                          <a:effectLst/>
                        </a:rPr>
                        <a:t> </a:t>
                      </a:r>
                      <a:r>
                        <a:rPr lang="en-US" sz="1400" spc="-25" dirty="0">
                          <a:effectLst/>
                        </a:rPr>
                        <a:t>Ash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effectLst/>
                        </a:rPr>
                        <a:t>Report</a:t>
                      </a:r>
                      <a:r>
                        <a:rPr lang="en-US" sz="1000" spc="-1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%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of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total mass,</a:t>
                      </a:r>
                      <a:r>
                        <a:rPr lang="en-US" sz="1400" spc="-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dry</a:t>
                      </a:r>
                      <a:r>
                        <a:rPr lang="en-US" sz="1400" spc="-5" dirty="0">
                          <a:effectLst/>
                        </a:rPr>
                        <a:t> </a:t>
                      </a:r>
                      <a:r>
                        <a:rPr lang="en-US" sz="1400" spc="-10" dirty="0">
                          <a:effectLst/>
                        </a:rPr>
                        <a:t>basis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26180145"/>
                  </a:ext>
                </a:extLst>
              </a:tr>
              <a:tr h="471400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Liming</a:t>
                      </a:r>
                      <a:r>
                        <a:rPr lang="en-US" sz="1400" spc="-30" dirty="0">
                          <a:effectLst/>
                        </a:rPr>
                        <a:t> </a:t>
                      </a:r>
                      <a:r>
                        <a:rPr lang="en-US" sz="1400" spc="-10" dirty="0">
                          <a:effectLst/>
                        </a:rPr>
                        <a:t>equivalent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effectLst/>
                        </a:rPr>
                        <a:t>Report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ct val="83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%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spc="-20" dirty="0">
                          <a:effectLst/>
                        </a:rPr>
                        <a:t>CaCO3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2612347"/>
                  </a:ext>
                </a:extLst>
              </a:tr>
              <a:tr h="471400">
                <a:tc>
                  <a:txBody>
                    <a:bodyPr/>
                    <a:lstStyle/>
                    <a:p>
                      <a:pPr marL="28575" marR="0">
                        <a:lnSpc>
                          <a:spcPct val="9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Organic</a:t>
                      </a:r>
                      <a:r>
                        <a:rPr lang="en-US" sz="1400" spc="-15">
                          <a:effectLst/>
                        </a:rPr>
                        <a:t> </a:t>
                      </a:r>
                      <a:r>
                        <a:rPr lang="en-US" sz="1400">
                          <a:effectLst/>
                        </a:rPr>
                        <a:t>Carbon</a:t>
                      </a:r>
                      <a:r>
                        <a:rPr lang="en-US" sz="1400" spc="-15">
                          <a:effectLst/>
                        </a:rPr>
                        <a:t> </a:t>
                      </a:r>
                      <a:r>
                        <a:rPr lang="en-US" sz="1400" spc="-10">
                          <a:effectLst/>
                        </a:rPr>
                        <a:t>(Corg)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25">
                          <a:effectLst/>
                        </a:rPr>
                        <a:t>&gt;10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%</a:t>
                      </a:r>
                      <a:r>
                        <a:rPr lang="en-US" sz="1400" spc="-5" dirty="0">
                          <a:effectLst/>
                        </a:rPr>
                        <a:t> </a:t>
                      </a:r>
                      <a:r>
                        <a:rPr lang="en-US" sz="1400" spc="-35" dirty="0">
                          <a:effectLst/>
                        </a:rPr>
                        <a:t>DW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7517598"/>
                  </a:ext>
                </a:extLst>
              </a:tr>
              <a:tr h="471400">
                <a:tc>
                  <a:txBody>
                    <a:bodyPr/>
                    <a:lstStyle/>
                    <a:p>
                      <a:pPr marL="28575" marR="0">
                        <a:lnSpc>
                          <a:spcPct val="9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effectLst/>
                        </a:rPr>
                        <a:t>H:Corg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20" dirty="0">
                          <a:effectLst/>
                        </a:rPr>
                        <a:t>&lt;0.7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Molar </a:t>
                      </a:r>
                      <a:r>
                        <a:rPr lang="en-US" sz="1400" spc="-10" dirty="0">
                          <a:effectLst/>
                        </a:rPr>
                        <a:t>ratio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08129240"/>
                  </a:ext>
                </a:extLst>
              </a:tr>
              <a:tr h="377971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effectLst/>
                        </a:rPr>
                        <a:t>Chromium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effectLst/>
                        </a:rPr>
                        <a:t>&lt;1200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mg</a:t>
                      </a:r>
                      <a:r>
                        <a:rPr lang="en-US" sz="1400" spc="-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per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kg </a:t>
                      </a:r>
                      <a:r>
                        <a:rPr lang="en-US" sz="1400" spc="-25" dirty="0">
                          <a:effectLst/>
                        </a:rPr>
                        <a:t>DW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0935103"/>
                  </a:ext>
                </a:extLst>
              </a:tr>
              <a:tr h="377971">
                <a:tc gridSpan="3">
                  <a:txBody>
                    <a:bodyPr/>
                    <a:lstStyle/>
                    <a:p>
                      <a:pPr marL="28575" marR="0" lvl="0" indent="0" algn="l" defTabSz="914400" rtl="0" eaLnBrk="1" fontAlgn="auto" latinLnBrk="0" hangingPunct="1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1Report = Required results only, no threshold or range needs to be met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7735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6694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D3B2C-F06D-C4F9-D919-C1C00650C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4917F2-6F25-1AC6-50FF-6EFDB28DFC8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300" y="702408"/>
            <a:ext cx="9144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Additional Tests Required Biochar, continued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9626D6-FDA7-07FB-6B2E-B77ADDB17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7190" y="2731770"/>
            <a:ext cx="7595234" cy="13030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1C32CC-26AB-4364-7A44-03C2D8C51725}"/>
              </a:ext>
            </a:extLst>
          </p:cNvPr>
          <p:cNvSpPr txBox="1"/>
          <p:nvPr/>
        </p:nvSpPr>
        <p:spPr>
          <a:xfrm>
            <a:off x="273522" y="4520744"/>
            <a:ext cx="8596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Lower H:C ratios resist decomposition</a:t>
            </a:r>
          </a:p>
          <a:p>
            <a:r>
              <a:rPr lang="en-US" dirty="0"/>
              <a:t>Chromium is a health hazardous to human health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25AADD4-32E1-242C-2CCA-89010FE7A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928054"/>
              </p:ext>
            </p:extLst>
          </p:nvPr>
        </p:nvGraphicFramePr>
        <p:xfrm>
          <a:off x="377190" y="1485900"/>
          <a:ext cx="7595235" cy="29260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2888549">
                  <a:extLst>
                    <a:ext uri="{9D8B030D-6E8A-4147-A177-3AD203B41FA5}">
                      <a16:colId xmlns:a16="http://schemas.microsoft.com/office/drawing/2014/main" val="562399992"/>
                    </a:ext>
                  </a:extLst>
                </a:gridCol>
                <a:gridCol w="1397037">
                  <a:extLst>
                    <a:ext uri="{9D8B030D-6E8A-4147-A177-3AD203B41FA5}">
                      <a16:colId xmlns:a16="http://schemas.microsoft.com/office/drawing/2014/main" val="2962399524"/>
                    </a:ext>
                  </a:extLst>
                </a:gridCol>
                <a:gridCol w="3309649">
                  <a:extLst>
                    <a:ext uri="{9D8B030D-6E8A-4147-A177-3AD203B41FA5}">
                      <a16:colId xmlns:a16="http://schemas.microsoft.com/office/drawing/2014/main" val="3467512375"/>
                    </a:ext>
                  </a:extLst>
                </a:gridCol>
              </a:tblGrid>
              <a:tr h="377971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 dirty="0">
                          <a:effectLst/>
                        </a:rPr>
                        <a:t>Parameter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 dirty="0">
                          <a:effectLst/>
                        </a:rPr>
                        <a:t>Range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20" dirty="0">
                          <a:effectLst/>
                        </a:rPr>
                        <a:t>Unit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525334"/>
                  </a:ext>
                </a:extLst>
              </a:tr>
              <a:tr h="377971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30" dirty="0">
                          <a:effectLst/>
                        </a:rPr>
                        <a:t>Total</a:t>
                      </a:r>
                      <a:r>
                        <a:rPr lang="en-US" sz="1200" spc="-40" dirty="0">
                          <a:effectLst/>
                        </a:rPr>
                        <a:t> </a:t>
                      </a:r>
                      <a:r>
                        <a:rPr lang="en-US" sz="1200" spc="-25" dirty="0">
                          <a:effectLst/>
                        </a:rPr>
                        <a:t>Ash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>
                          <a:effectLst/>
                        </a:rPr>
                        <a:t>Report</a:t>
                      </a:r>
                      <a:r>
                        <a:rPr lang="en-US" sz="900" spc="-1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%</a:t>
                      </a:r>
                      <a:r>
                        <a:rPr lang="en-US" sz="1200" spc="-10">
                          <a:effectLst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of</a:t>
                      </a:r>
                      <a:r>
                        <a:rPr lang="en-US" sz="1200" spc="-10">
                          <a:effectLst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total mass,</a:t>
                      </a:r>
                      <a:r>
                        <a:rPr lang="en-US" sz="1200" spc="-5">
                          <a:effectLst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dry</a:t>
                      </a:r>
                      <a:r>
                        <a:rPr lang="en-US" sz="1200" spc="-5">
                          <a:effectLst/>
                        </a:rPr>
                        <a:t> </a:t>
                      </a:r>
                      <a:r>
                        <a:rPr lang="en-US" sz="1200" spc="-10">
                          <a:effectLst/>
                        </a:rPr>
                        <a:t>basis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26180145"/>
                  </a:ext>
                </a:extLst>
              </a:tr>
              <a:tr h="471400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Liming</a:t>
                      </a:r>
                      <a:r>
                        <a:rPr lang="en-US" sz="1200" spc="-30" dirty="0">
                          <a:effectLst/>
                        </a:rPr>
                        <a:t> </a:t>
                      </a:r>
                      <a:r>
                        <a:rPr lang="en-US" sz="1200" spc="-10" dirty="0">
                          <a:effectLst/>
                        </a:rPr>
                        <a:t>equivalent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>
                          <a:effectLst/>
                        </a:rPr>
                        <a:t>Report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ct val="83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%</a:t>
                      </a:r>
                      <a:r>
                        <a:rPr lang="en-US" sz="1200" spc="-15">
                          <a:effectLst/>
                        </a:rPr>
                        <a:t> </a:t>
                      </a:r>
                      <a:r>
                        <a:rPr lang="en-US" sz="1200" spc="-20">
                          <a:effectLst/>
                        </a:rPr>
                        <a:t>CaCO3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2612347"/>
                  </a:ext>
                </a:extLst>
              </a:tr>
              <a:tr h="471400">
                <a:tc>
                  <a:txBody>
                    <a:bodyPr/>
                    <a:lstStyle/>
                    <a:p>
                      <a:pPr marL="28575" marR="0">
                        <a:lnSpc>
                          <a:spcPct val="9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Organic</a:t>
                      </a:r>
                      <a:r>
                        <a:rPr lang="en-US" sz="1200" spc="-15">
                          <a:effectLst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Carbon</a:t>
                      </a:r>
                      <a:r>
                        <a:rPr lang="en-US" sz="1200" spc="-15">
                          <a:effectLst/>
                        </a:rPr>
                        <a:t> </a:t>
                      </a:r>
                      <a:r>
                        <a:rPr lang="en-US" sz="1200" spc="-10">
                          <a:effectLst/>
                        </a:rPr>
                        <a:t>(Corg)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>
                          <a:effectLst/>
                        </a:rPr>
                        <a:t>&gt;10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%</a:t>
                      </a:r>
                      <a:r>
                        <a:rPr lang="en-US" sz="1200" spc="-5">
                          <a:effectLst/>
                        </a:rPr>
                        <a:t> </a:t>
                      </a:r>
                      <a:r>
                        <a:rPr lang="en-US" sz="1200" spc="-35">
                          <a:effectLst/>
                        </a:rPr>
                        <a:t>DW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7517598"/>
                  </a:ext>
                </a:extLst>
              </a:tr>
              <a:tr h="471400">
                <a:tc>
                  <a:txBody>
                    <a:bodyPr/>
                    <a:lstStyle/>
                    <a:p>
                      <a:pPr marL="28575" marR="0">
                        <a:lnSpc>
                          <a:spcPct val="9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 dirty="0">
                          <a:effectLst/>
                        </a:rPr>
                        <a:t>H:Corg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20" dirty="0">
                          <a:effectLst/>
                        </a:rPr>
                        <a:t>&lt;0.7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Molar </a:t>
                      </a:r>
                      <a:r>
                        <a:rPr lang="en-US" sz="1200" spc="-10" dirty="0">
                          <a:effectLst/>
                        </a:rPr>
                        <a:t>ratio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08129240"/>
                  </a:ext>
                </a:extLst>
              </a:tr>
              <a:tr h="377971">
                <a:tc>
                  <a:txBody>
                    <a:bodyPr/>
                    <a:lstStyle/>
                    <a:p>
                      <a:pPr marL="28575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>
                          <a:effectLst/>
                        </a:rPr>
                        <a:t>Chromium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>
                          <a:effectLst/>
                        </a:rPr>
                        <a:t>&lt;1200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mg</a:t>
                      </a:r>
                      <a:r>
                        <a:rPr lang="en-US" sz="1200" spc="-5" dirty="0">
                          <a:effectLst/>
                        </a:rPr>
                        <a:t> </a:t>
                      </a:r>
                      <a:r>
                        <a:rPr lang="en-US" sz="1200" dirty="0">
                          <a:effectLst/>
                        </a:rPr>
                        <a:t>per</a:t>
                      </a:r>
                      <a:r>
                        <a:rPr lang="en-US" sz="1200" spc="-10" dirty="0">
                          <a:effectLst/>
                        </a:rPr>
                        <a:t> </a:t>
                      </a:r>
                      <a:r>
                        <a:rPr lang="en-US" sz="1200" dirty="0">
                          <a:effectLst/>
                        </a:rPr>
                        <a:t>kg </a:t>
                      </a:r>
                      <a:r>
                        <a:rPr lang="en-US" sz="1200" spc="-25" dirty="0">
                          <a:effectLst/>
                        </a:rPr>
                        <a:t>DW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0935103"/>
                  </a:ext>
                </a:extLst>
              </a:tr>
              <a:tr h="377971">
                <a:tc gridSpan="3">
                  <a:txBody>
                    <a:bodyPr/>
                    <a:lstStyle/>
                    <a:p>
                      <a:pPr marL="28575" marR="0" lvl="0" indent="0" algn="l" defTabSz="914400" rtl="0" eaLnBrk="1" fontAlgn="auto" latinLnBrk="0" hangingPunct="1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1Report = Required results only, no threshold or range needs to be met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27940" marR="0">
                        <a:lnSpc>
                          <a:spcPts val="11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7735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146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B32DF5-69CC-3372-0207-AECD57EF98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4" y="832704"/>
            <a:ext cx="6549819" cy="5310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Rules of Thumb</a:t>
            </a:r>
          </a:p>
        </p:txBody>
      </p:sp>
      <p:pic>
        <p:nvPicPr>
          <p:cNvPr id="4" name="Picture 3" descr="A red truck spreading biochar.">
            <a:extLst>
              <a:ext uri="{FF2B5EF4-FFF2-40B4-BE49-F238E27FC236}">
                <a16:creationId xmlns:a16="http://schemas.microsoft.com/office/drawing/2014/main" id="{B14C449B-58D2-197F-9548-B83D8C504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441"/>
            <a:ext cx="9143999" cy="40618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2A1232B-1528-936F-1F88-486751425A26}"/>
              </a:ext>
            </a:extLst>
          </p:cNvPr>
          <p:cNvSpPr/>
          <p:nvPr/>
        </p:nvSpPr>
        <p:spPr>
          <a:xfrm>
            <a:off x="0" y="4446270"/>
            <a:ext cx="9143998" cy="181737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If the standards has a limit it is because there is a risk to human/crop health</a:t>
            </a:r>
          </a:p>
          <a:p>
            <a:r>
              <a:rPr lang="en-US" b="1" dirty="0"/>
              <a:t>If the standard requires a reported value it is so we know what is being applied for planning and nutrient management </a:t>
            </a:r>
          </a:p>
        </p:txBody>
      </p:sp>
    </p:spTree>
    <p:extLst>
      <p:ext uri="{BB962C8B-B14F-4D97-AF65-F5344CB8AC3E}">
        <p14:creationId xmlns:p14="http://schemas.microsoft.com/office/powerpoint/2010/main" val="4159532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8D51E0-F227-4BEB-5F13-0C5CB5357C6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960620" y="3429000"/>
            <a:ext cx="4087167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Let’s look at some lab reports!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3BAEC9-0228-A0AA-CACC-2C01090A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452" y="859420"/>
            <a:ext cx="4190035" cy="51391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E5A10E-766C-389C-410C-DC7392C44AB8}"/>
              </a:ext>
            </a:extLst>
          </p:cNvPr>
          <p:cNvSpPr txBox="1"/>
          <p:nvPr/>
        </p:nvSpPr>
        <p:spPr>
          <a:xfrm>
            <a:off x="4857751" y="1154430"/>
            <a:ext cx="41900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Website for the SCA calculator:</a:t>
            </a:r>
          </a:p>
          <a:p>
            <a:r>
              <a:rPr lang="en-US" dirty="0">
                <a:hlinkClick r:id="rId3"/>
              </a:rPr>
              <a:t>https://www.pnwbiochar.org/tools/tools_336/</a:t>
            </a:r>
            <a:endParaRPr lang="en-US" dirty="0"/>
          </a:p>
          <a:p>
            <a:r>
              <a:rPr lang="en-US" dirty="0"/>
              <a:t>Many other resources on the website</a:t>
            </a:r>
          </a:p>
        </p:txBody>
      </p:sp>
    </p:spTree>
    <p:extLst>
      <p:ext uri="{BB962C8B-B14F-4D97-AF65-F5344CB8AC3E}">
        <p14:creationId xmlns:p14="http://schemas.microsoft.com/office/powerpoint/2010/main" val="2445586196"/>
      </p:ext>
    </p:extLst>
  </p:cSld>
  <p:clrMapOvr>
    <a:masterClrMapping/>
  </p:clrMapOvr>
</p:sld>
</file>

<file path=ppt/theme/theme1.xml><?xml version="1.0" encoding="utf-8"?>
<a:theme xmlns:a="http://schemas.openxmlformats.org/drawingml/2006/main" name="1_Title Page">
  <a:themeElements>
    <a:clrScheme name="NRCS Color Palette">
      <a:dk1>
        <a:srgbClr val="2A2C2C"/>
      </a:dk1>
      <a:lt1>
        <a:sysClr val="window" lastClr="FFFFFF"/>
      </a:lt1>
      <a:dk2>
        <a:srgbClr val="545859"/>
      </a:dk2>
      <a:lt2>
        <a:srgbClr val="E7E6E6"/>
      </a:lt2>
      <a:accent1>
        <a:srgbClr val="658D1B"/>
      </a:accent1>
      <a:accent2>
        <a:srgbClr val="0B4235"/>
      </a:accent2>
      <a:accent3>
        <a:srgbClr val="FFCA63"/>
      </a:accent3>
      <a:accent4>
        <a:srgbClr val="19567B"/>
      </a:accent4>
      <a:accent5>
        <a:srgbClr val="724324"/>
      </a:accent5>
      <a:accent6>
        <a:srgbClr val="545859"/>
      </a:accent6>
      <a:hlink>
        <a:srgbClr val="003DA5"/>
      </a:hlink>
      <a:folHlink>
        <a:srgbClr val="02376C"/>
      </a:folHlink>
    </a:clrScheme>
    <a:fontScheme name="NRCS Primary Font (Montserrat)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MODULE 8_Forestland Soil Health" id="{929E6DB7-C83F-49A7-AB1D-38186924EB5A}" vid="{A8C67164-A44D-4075-A7AA-7C53E77C546D}"/>
    </a:ext>
  </a:extLst>
</a:theme>
</file>

<file path=ppt/theme/theme2.xml><?xml version="1.0" encoding="utf-8"?>
<a:theme xmlns:a="http://schemas.openxmlformats.org/drawingml/2006/main" name="2_Title Page">
  <a:themeElements>
    <a:clrScheme name="NRCS Color Palette">
      <a:dk1>
        <a:srgbClr val="2A2C2C"/>
      </a:dk1>
      <a:lt1>
        <a:sysClr val="window" lastClr="FFFFFF"/>
      </a:lt1>
      <a:dk2>
        <a:srgbClr val="545859"/>
      </a:dk2>
      <a:lt2>
        <a:srgbClr val="E7E6E6"/>
      </a:lt2>
      <a:accent1>
        <a:srgbClr val="658D1B"/>
      </a:accent1>
      <a:accent2>
        <a:srgbClr val="0B4235"/>
      </a:accent2>
      <a:accent3>
        <a:srgbClr val="FFCA63"/>
      </a:accent3>
      <a:accent4>
        <a:srgbClr val="19567B"/>
      </a:accent4>
      <a:accent5>
        <a:srgbClr val="724324"/>
      </a:accent5>
      <a:accent6>
        <a:srgbClr val="545859"/>
      </a:accent6>
      <a:hlink>
        <a:srgbClr val="003DA5"/>
      </a:hlink>
      <a:folHlink>
        <a:srgbClr val="02376C"/>
      </a:folHlink>
    </a:clrScheme>
    <a:fontScheme name="NRCS Primary Font (Montserrat)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RCS S&amp;T SHD PowerPoint Template for Trainings" id="{E4765E9B-D895-4ACA-B049-D9E218950ED7}" vid="{828BBCDA-3217-4D35-81CF-90079A962FCA}"/>
    </a:ext>
  </a:extLst>
</a:theme>
</file>

<file path=ppt/theme/theme3.xml><?xml version="1.0" encoding="utf-8"?>
<a:theme xmlns:a="http://schemas.openxmlformats.org/drawingml/2006/main" name="3_Title Page">
  <a:themeElements>
    <a:clrScheme name="NRCS Color Palette">
      <a:dk1>
        <a:srgbClr val="2A2C2C"/>
      </a:dk1>
      <a:lt1>
        <a:sysClr val="window" lastClr="FFFFFF"/>
      </a:lt1>
      <a:dk2>
        <a:srgbClr val="545859"/>
      </a:dk2>
      <a:lt2>
        <a:srgbClr val="E7E6E6"/>
      </a:lt2>
      <a:accent1>
        <a:srgbClr val="658D1B"/>
      </a:accent1>
      <a:accent2>
        <a:srgbClr val="0B4235"/>
      </a:accent2>
      <a:accent3>
        <a:srgbClr val="FFCA63"/>
      </a:accent3>
      <a:accent4>
        <a:srgbClr val="19567B"/>
      </a:accent4>
      <a:accent5>
        <a:srgbClr val="724324"/>
      </a:accent5>
      <a:accent6>
        <a:srgbClr val="545859"/>
      </a:accent6>
      <a:hlink>
        <a:srgbClr val="003DA5"/>
      </a:hlink>
      <a:folHlink>
        <a:srgbClr val="02376C"/>
      </a:folHlink>
    </a:clrScheme>
    <a:fontScheme name="NRCS Primary Font (Montserrat)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RCS S&amp;T SHD PowerPoint Template for Trainings" id="{E4765E9B-D895-4ACA-B049-D9E218950ED7}" vid="{828BBCDA-3217-4D35-81CF-90079A962FCA}"/>
    </a:ext>
  </a:extLst>
</a:theme>
</file>

<file path=ppt/theme/theme4.xml><?xml version="1.0" encoding="utf-8"?>
<a:theme xmlns:a="http://schemas.openxmlformats.org/drawingml/2006/main" name="4_Title Page">
  <a:themeElements>
    <a:clrScheme name="NRCS Color Palette">
      <a:dk1>
        <a:srgbClr val="2A2C2C"/>
      </a:dk1>
      <a:lt1>
        <a:sysClr val="window" lastClr="FFFFFF"/>
      </a:lt1>
      <a:dk2>
        <a:srgbClr val="545859"/>
      </a:dk2>
      <a:lt2>
        <a:srgbClr val="E7E6E6"/>
      </a:lt2>
      <a:accent1>
        <a:srgbClr val="658D1B"/>
      </a:accent1>
      <a:accent2>
        <a:srgbClr val="0B4235"/>
      </a:accent2>
      <a:accent3>
        <a:srgbClr val="FFCA63"/>
      </a:accent3>
      <a:accent4>
        <a:srgbClr val="19567B"/>
      </a:accent4>
      <a:accent5>
        <a:srgbClr val="724324"/>
      </a:accent5>
      <a:accent6>
        <a:srgbClr val="545859"/>
      </a:accent6>
      <a:hlink>
        <a:srgbClr val="003DA5"/>
      </a:hlink>
      <a:folHlink>
        <a:srgbClr val="02376C"/>
      </a:folHlink>
    </a:clrScheme>
    <a:fontScheme name="NRCS Primary Font (Montserrat)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RCS S&amp;T SHD PowerPoint Template for Trainings" id="{E4765E9B-D895-4ACA-B049-D9E218950ED7}" vid="{828BBCDA-3217-4D35-81CF-90079A962FC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12363614-19a6-4ba2-943c-7caa8a5735f9">
      <Terms xmlns="http://schemas.microsoft.com/office/infopath/2007/PartnerControls"/>
    </lcf76f155ced4ddcb4097134ff3c332f>
    <SharedWithUsers xmlns="849593af-9ef4-4dc7-a991-ea6257baf2f0">
      <UserInfo>
        <DisplayName/>
        <AccountId xsi:nil="true"/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DF2ABC03FB6E4E9B76E3A625F5898B" ma:contentTypeVersion="19" ma:contentTypeDescription="Create a new document." ma:contentTypeScope="" ma:versionID="e3d415994b0bf6366365def82154d1ba">
  <xsd:schema xmlns:xsd="http://www.w3.org/2001/XMLSchema" xmlns:xs="http://www.w3.org/2001/XMLSchema" xmlns:p="http://schemas.microsoft.com/office/2006/metadata/properties" xmlns:ns1="http://schemas.microsoft.com/sharepoint/v3" xmlns:ns2="12363614-19a6-4ba2-943c-7caa8a5735f9" xmlns:ns3="849593af-9ef4-4dc7-a991-ea6257baf2f0" xmlns:ns4="73fb875a-8af9-4255-b008-0995492d31cd" targetNamespace="http://schemas.microsoft.com/office/2006/metadata/properties" ma:root="true" ma:fieldsID="2a2c3adffaa7d5cde45e05417bd96747" ns1:_="" ns2:_="" ns3:_="" ns4:_="">
    <xsd:import namespace="http://schemas.microsoft.com/sharepoint/v3"/>
    <xsd:import namespace="12363614-19a6-4ba2-943c-7caa8a5735f9"/>
    <xsd:import namespace="849593af-9ef4-4dc7-a991-ea6257baf2f0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363614-19a6-4ba2-943c-7caa8a5735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9593af-9ef4-4dc7-a991-ea6257baf2f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43d039f-5583-46f0-8301-9a8ed676b916}" ma:internalName="TaxCatchAll" ma:showField="CatchAllData" ma:web="849593af-9ef4-4dc7-a991-ea6257baf2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5987CC-D0E7-4672-848D-8F908BC10A1C}">
  <ds:schemaRefs>
    <ds:schemaRef ds:uri="http://schemas.microsoft.com/office/2006/metadata/properties"/>
    <ds:schemaRef ds:uri="http://schemas.microsoft.com/office/infopath/2007/PartnerControls"/>
    <ds:schemaRef ds:uri="73fb875a-8af9-4255-b008-0995492d31cd"/>
    <ds:schemaRef ds:uri="12363614-19a6-4ba2-943c-7caa8a5735f9"/>
    <ds:schemaRef ds:uri="849593af-9ef4-4dc7-a991-ea6257baf2f0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B38BE27-F974-4915-9505-537046B66B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98CDCF-6E45-4925-BCEA-2F5EA56C80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2363614-19a6-4ba2-943c-7caa8a5735f9"/>
    <ds:schemaRef ds:uri="849593af-9ef4-4dc7-a991-ea6257baf2f0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d5b36e7-01ee-4ebc-867e-e03cfa0d4697}" enabled="0" method="" siteId="{ed5b36e7-01ee-4ebc-867e-e03cfa0d469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2020</TotalTime>
  <Words>865</Words>
  <Application>Microsoft Office PowerPoint</Application>
  <PresentationFormat>On-screen Show (4:3)</PresentationFormat>
  <Paragraphs>213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Aptos</vt:lpstr>
      <vt:lpstr>Arial</vt:lpstr>
      <vt:lpstr>Montserrat</vt:lpstr>
      <vt:lpstr>Wingdings</vt:lpstr>
      <vt:lpstr>1_Title Page</vt:lpstr>
      <vt:lpstr>2_Title Page</vt:lpstr>
      <vt:lpstr>3_Title Page</vt:lpstr>
      <vt:lpstr>4_Title Page</vt:lpstr>
      <vt:lpstr>Soil Carbon Amendment Reports </vt:lpstr>
      <vt:lpstr>Tests Required for All Carbon Amendments</vt:lpstr>
      <vt:lpstr>Tests Required for All Carbon Amendments, continued</vt:lpstr>
      <vt:lpstr>Additional Tests Required Compost</vt:lpstr>
      <vt:lpstr>Additional Tests Required Biochar</vt:lpstr>
      <vt:lpstr>Additional Tests Required Biochar, continued</vt:lpstr>
      <vt:lpstr>Rules of Thumb</vt:lpstr>
      <vt:lpstr>Let’s look at some lab reports!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Sauer, Thomas - FPAC-NRCS, IA</dc:creator>
  <cp:lastModifiedBy>Petit, Diane - FPAC-FBC, RI</cp:lastModifiedBy>
  <cp:revision>7</cp:revision>
  <dcterms:created xsi:type="dcterms:W3CDTF">2025-06-10T20:38:43Z</dcterms:created>
  <dcterms:modified xsi:type="dcterms:W3CDTF">2026-07-21T15:48:57Z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0x01010020DF2ABC03FB6E4E9B76E3A625F5898B</vt:lpwstr>
  </property>
  <property fmtid="{D5CDD505-2E9C-101B-9397-08002B2CF9AE}" pid="3" name="Order">
    <vt:r8>3354800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